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44" r:id="rId2"/>
    <p:sldId id="256" r:id="rId3"/>
    <p:sldId id="357" r:id="rId4"/>
    <p:sldId id="358" r:id="rId5"/>
    <p:sldId id="359" r:id="rId6"/>
    <p:sldId id="353" r:id="rId7"/>
    <p:sldId id="360" r:id="rId8"/>
    <p:sldId id="257" r:id="rId9"/>
    <p:sldId id="361" r:id="rId10"/>
    <p:sldId id="362" r:id="rId11"/>
    <p:sldId id="354" r:id="rId12"/>
    <p:sldId id="363" r:id="rId13"/>
    <p:sldId id="364" r:id="rId14"/>
    <p:sldId id="258" r:id="rId15"/>
    <p:sldId id="367" r:id="rId16"/>
    <p:sldId id="365" r:id="rId17"/>
    <p:sldId id="366" r:id="rId18"/>
    <p:sldId id="259" r:id="rId19"/>
    <p:sldId id="355" r:id="rId20"/>
    <p:sldId id="356" r:id="rId21"/>
    <p:sldId id="368" r:id="rId22"/>
    <p:sldId id="261" r:id="rId23"/>
    <p:sldId id="262" r:id="rId24"/>
    <p:sldId id="347" r:id="rId25"/>
    <p:sldId id="348" r:id="rId26"/>
    <p:sldId id="264" r:id="rId27"/>
    <p:sldId id="265" r:id="rId28"/>
    <p:sldId id="267" r:id="rId29"/>
    <p:sldId id="268" r:id="rId30"/>
    <p:sldId id="270" r:id="rId31"/>
    <p:sldId id="271" r:id="rId32"/>
    <p:sldId id="273" r:id="rId33"/>
    <p:sldId id="274" r:id="rId34"/>
    <p:sldId id="276" r:id="rId35"/>
    <p:sldId id="277" r:id="rId36"/>
    <p:sldId id="279" r:id="rId37"/>
    <p:sldId id="280" r:id="rId38"/>
    <p:sldId id="282" r:id="rId39"/>
    <p:sldId id="283" r:id="rId40"/>
    <p:sldId id="285" r:id="rId41"/>
    <p:sldId id="286" r:id="rId42"/>
    <p:sldId id="288" r:id="rId43"/>
    <p:sldId id="289" r:id="rId44"/>
    <p:sldId id="291" r:id="rId45"/>
    <p:sldId id="292" r:id="rId46"/>
    <p:sldId id="294" r:id="rId47"/>
    <p:sldId id="295" r:id="rId48"/>
    <p:sldId id="297" r:id="rId49"/>
    <p:sldId id="298" r:id="rId50"/>
    <p:sldId id="351" r:id="rId51"/>
    <p:sldId id="301" r:id="rId52"/>
    <p:sldId id="300" r:id="rId53"/>
    <p:sldId id="352" r:id="rId54"/>
    <p:sldId id="303" r:id="rId55"/>
    <p:sldId id="304" r:id="rId56"/>
    <p:sldId id="306" r:id="rId57"/>
    <p:sldId id="307" r:id="rId58"/>
    <p:sldId id="309" r:id="rId59"/>
    <p:sldId id="310" r:id="rId60"/>
    <p:sldId id="312" r:id="rId61"/>
    <p:sldId id="313" r:id="rId62"/>
    <p:sldId id="315" r:id="rId63"/>
    <p:sldId id="316" r:id="rId64"/>
    <p:sldId id="318" r:id="rId65"/>
    <p:sldId id="319" r:id="rId66"/>
    <p:sldId id="321" r:id="rId67"/>
    <p:sldId id="322" r:id="rId68"/>
    <p:sldId id="324" r:id="rId69"/>
    <p:sldId id="325"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5" r:id="rId87"/>
    <p:sldId id="346" r:id="rId88"/>
    <p:sldId id="343" r:id="rId8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E86"/>
    <a:srgbClr val="FF9933"/>
    <a:srgbClr val="00FF00"/>
    <a:srgbClr val="FF0000"/>
    <a:srgbClr val="5B5B5B"/>
    <a:srgbClr val="A50021"/>
    <a:srgbClr val="455F74"/>
    <a:srgbClr val="8D7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p:cViewPr>
        <p:scale>
          <a:sx n="66" d="100"/>
          <a:sy n="66" d="100"/>
        </p:scale>
        <p:origin x="-1230" y="-10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512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124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ltLang="en-US"/>
          </a:p>
        </p:txBody>
      </p:sp>
      <p:sp>
        <p:nvSpPr>
          <p:cNvPr id="40" name="Rectangle 38"/>
          <p:cNvSpPr>
            <a:spLocks noGrp="1" noChangeArrowheads="1"/>
          </p:cNvSpPr>
          <p:nvPr>
            <p:ph type="ftr" sz="quarter" idx="11"/>
          </p:nvPr>
        </p:nvSpPr>
        <p:spPr/>
        <p:txBody>
          <a:bodyPr/>
          <a:lstStyle>
            <a:lvl1pPr>
              <a:defRPr/>
            </a:lvl1pPr>
          </a:lstStyle>
          <a:p>
            <a:pPr>
              <a:defRPr/>
            </a:pPr>
            <a:endParaRPr lang="en-US" altLang="en-US"/>
          </a:p>
        </p:txBody>
      </p:sp>
      <p:sp>
        <p:nvSpPr>
          <p:cNvPr id="41" name="Rectangle 41"/>
          <p:cNvSpPr>
            <a:spLocks noGrp="1" noChangeArrowheads="1"/>
          </p:cNvSpPr>
          <p:nvPr>
            <p:ph type="sldNum" sz="quarter" idx="12"/>
          </p:nvPr>
        </p:nvSpPr>
        <p:spPr/>
        <p:txBody>
          <a:bodyPr/>
          <a:lstStyle>
            <a:lvl1pPr>
              <a:defRPr/>
            </a:lvl1pPr>
          </a:lstStyle>
          <a:p>
            <a:pPr>
              <a:defRPr/>
            </a:pPr>
            <a:fld id="{DB6678F4-2AFD-4375-A4A2-43DFEA4362B6}" type="slidenum">
              <a:rPr lang="en-US" altLang="en-US"/>
              <a:pPr>
                <a:defRPr/>
              </a:pPr>
              <a:t>‹#›</a:t>
            </a:fld>
            <a:endParaRPr lang="en-US" altLang="en-US"/>
          </a:p>
        </p:txBody>
      </p:sp>
    </p:spTree>
    <p:extLst>
      <p:ext uri="{BB962C8B-B14F-4D97-AF65-F5344CB8AC3E}">
        <p14:creationId xmlns:p14="http://schemas.microsoft.com/office/powerpoint/2010/main" val="20836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pPr>
              <a:defRPr/>
            </a:pPr>
            <a:fld id="{B716A802-2F19-4AB8-993F-EEFD33B045BD}" type="slidenum">
              <a:rPr lang="en-US" altLang="en-US"/>
              <a:pPr>
                <a:defRPr/>
              </a:pPr>
              <a:t>‹#›</a:t>
            </a:fld>
            <a:endParaRPr lang="en-US" altLang="en-US"/>
          </a:p>
        </p:txBody>
      </p:sp>
    </p:spTree>
    <p:extLst>
      <p:ext uri="{BB962C8B-B14F-4D97-AF65-F5344CB8AC3E}">
        <p14:creationId xmlns:p14="http://schemas.microsoft.com/office/powerpoint/2010/main" val="180315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pPr>
              <a:defRPr/>
            </a:pPr>
            <a:fld id="{CDE471FD-259B-4830-8173-A5614AE99C19}" type="slidenum">
              <a:rPr lang="en-US" altLang="en-US"/>
              <a:pPr>
                <a:defRPr/>
              </a:pPr>
              <a:t>‹#›</a:t>
            </a:fld>
            <a:endParaRPr lang="en-US" altLang="en-US"/>
          </a:p>
        </p:txBody>
      </p:sp>
    </p:spTree>
    <p:extLst>
      <p:ext uri="{BB962C8B-B14F-4D97-AF65-F5344CB8AC3E}">
        <p14:creationId xmlns:p14="http://schemas.microsoft.com/office/powerpoint/2010/main" val="136994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pPr>
              <a:defRPr/>
            </a:pPr>
            <a:fld id="{906F0497-7467-48A1-86BA-AC0C981C51CE}" type="slidenum">
              <a:rPr lang="en-US" altLang="en-US"/>
              <a:pPr>
                <a:defRPr/>
              </a:pPr>
              <a:t>‹#›</a:t>
            </a:fld>
            <a:endParaRPr lang="en-US" altLang="en-US"/>
          </a:p>
        </p:txBody>
      </p:sp>
    </p:spTree>
    <p:extLst>
      <p:ext uri="{BB962C8B-B14F-4D97-AF65-F5344CB8AC3E}">
        <p14:creationId xmlns:p14="http://schemas.microsoft.com/office/powerpoint/2010/main" val="375449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pPr>
              <a:defRPr/>
            </a:pPr>
            <a:fld id="{2FA0E8C8-AE4C-44D1-9695-A8B6676E00D5}" type="slidenum">
              <a:rPr lang="en-US" altLang="en-US"/>
              <a:pPr>
                <a:defRPr/>
              </a:pPr>
              <a:t>‹#›</a:t>
            </a:fld>
            <a:endParaRPr lang="en-US" altLang="en-US"/>
          </a:p>
        </p:txBody>
      </p:sp>
    </p:spTree>
    <p:extLst>
      <p:ext uri="{BB962C8B-B14F-4D97-AF65-F5344CB8AC3E}">
        <p14:creationId xmlns:p14="http://schemas.microsoft.com/office/powerpoint/2010/main" val="7490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2CA2522F-AF99-48E1-A910-E96EB3D28D30}" type="slidenum">
              <a:rPr lang="en-US" altLang="en-US"/>
              <a:pPr>
                <a:defRPr/>
              </a:pPr>
              <a:t>‹#›</a:t>
            </a:fld>
            <a:endParaRPr lang="en-US" altLang="en-US"/>
          </a:p>
        </p:txBody>
      </p:sp>
    </p:spTree>
    <p:extLst>
      <p:ext uri="{BB962C8B-B14F-4D97-AF65-F5344CB8AC3E}">
        <p14:creationId xmlns:p14="http://schemas.microsoft.com/office/powerpoint/2010/main" val="309549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p:cNvSpPr>
            <a:spLocks noGrp="1" noChangeArrowheads="1"/>
          </p:cNvSpPr>
          <p:nvPr>
            <p:ph type="sldNum" sz="quarter" idx="12"/>
          </p:nvPr>
        </p:nvSpPr>
        <p:spPr>
          <a:ln/>
        </p:spPr>
        <p:txBody>
          <a:bodyPr/>
          <a:lstStyle>
            <a:lvl1pPr>
              <a:defRPr/>
            </a:lvl1pPr>
          </a:lstStyle>
          <a:p>
            <a:pPr>
              <a:defRPr/>
            </a:pPr>
            <a:fld id="{70539167-3557-468A-9C29-CA7EFB805A1E}" type="slidenum">
              <a:rPr lang="en-US" altLang="en-US"/>
              <a:pPr>
                <a:defRPr/>
              </a:pPr>
              <a:t>‹#›</a:t>
            </a:fld>
            <a:endParaRPr lang="en-US" altLang="en-US"/>
          </a:p>
        </p:txBody>
      </p:sp>
    </p:spTree>
    <p:extLst>
      <p:ext uri="{BB962C8B-B14F-4D97-AF65-F5344CB8AC3E}">
        <p14:creationId xmlns:p14="http://schemas.microsoft.com/office/powerpoint/2010/main" val="529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p:cNvSpPr>
            <a:spLocks noGrp="1" noChangeArrowheads="1"/>
          </p:cNvSpPr>
          <p:nvPr>
            <p:ph type="sldNum" sz="quarter" idx="12"/>
          </p:nvPr>
        </p:nvSpPr>
        <p:spPr>
          <a:ln/>
        </p:spPr>
        <p:txBody>
          <a:bodyPr/>
          <a:lstStyle>
            <a:lvl1pPr>
              <a:defRPr/>
            </a:lvl1pPr>
          </a:lstStyle>
          <a:p>
            <a:pPr>
              <a:defRPr/>
            </a:pPr>
            <a:fld id="{F124362E-CA25-47B8-A52B-164C0E97909D}" type="slidenum">
              <a:rPr lang="en-US" altLang="en-US"/>
              <a:pPr>
                <a:defRPr/>
              </a:pPr>
              <a:t>‹#›</a:t>
            </a:fld>
            <a:endParaRPr lang="en-US" altLang="en-US"/>
          </a:p>
        </p:txBody>
      </p:sp>
    </p:spTree>
    <p:extLst>
      <p:ext uri="{BB962C8B-B14F-4D97-AF65-F5344CB8AC3E}">
        <p14:creationId xmlns:p14="http://schemas.microsoft.com/office/powerpoint/2010/main" val="229518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p:cNvSpPr>
            <a:spLocks noGrp="1" noChangeArrowheads="1"/>
          </p:cNvSpPr>
          <p:nvPr>
            <p:ph type="sldNum" sz="quarter" idx="12"/>
          </p:nvPr>
        </p:nvSpPr>
        <p:spPr>
          <a:ln/>
        </p:spPr>
        <p:txBody>
          <a:bodyPr/>
          <a:lstStyle>
            <a:lvl1pPr>
              <a:defRPr/>
            </a:lvl1pPr>
          </a:lstStyle>
          <a:p>
            <a:pPr>
              <a:defRPr/>
            </a:pPr>
            <a:fld id="{F18DD67A-2C77-48A8-8CAB-235B6AA5E9A3}" type="slidenum">
              <a:rPr lang="en-US" altLang="en-US"/>
              <a:pPr>
                <a:defRPr/>
              </a:pPr>
              <a:t>‹#›</a:t>
            </a:fld>
            <a:endParaRPr lang="en-US" altLang="en-US"/>
          </a:p>
        </p:txBody>
      </p:sp>
    </p:spTree>
    <p:extLst>
      <p:ext uri="{BB962C8B-B14F-4D97-AF65-F5344CB8AC3E}">
        <p14:creationId xmlns:p14="http://schemas.microsoft.com/office/powerpoint/2010/main" val="240383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653FBB5D-1A59-4359-9EE6-A7D02E11FB8E}" type="slidenum">
              <a:rPr lang="en-US" altLang="en-US"/>
              <a:pPr>
                <a:defRPr/>
              </a:pPr>
              <a:t>‹#›</a:t>
            </a:fld>
            <a:endParaRPr lang="en-US" altLang="en-US"/>
          </a:p>
        </p:txBody>
      </p:sp>
    </p:spTree>
    <p:extLst>
      <p:ext uri="{BB962C8B-B14F-4D97-AF65-F5344CB8AC3E}">
        <p14:creationId xmlns:p14="http://schemas.microsoft.com/office/powerpoint/2010/main" val="6168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5BB151E8-A89A-4C55-B27D-F8D2349E3D5F}" type="slidenum">
              <a:rPr lang="en-US" altLang="en-US"/>
              <a:pPr>
                <a:defRPr/>
              </a:pPr>
              <a:t>‹#›</a:t>
            </a:fld>
            <a:endParaRPr lang="en-US" altLang="en-US"/>
          </a:p>
        </p:txBody>
      </p:sp>
    </p:spTree>
    <p:extLst>
      <p:ext uri="{BB962C8B-B14F-4D97-AF65-F5344CB8AC3E}">
        <p14:creationId xmlns:p14="http://schemas.microsoft.com/office/powerpoint/2010/main" val="99886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501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2"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188"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89"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0"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1"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2"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3"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4"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5"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6"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7"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8"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99"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0"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1"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2"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06"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7"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211"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12"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50213"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214"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215"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0216"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50217"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A85815-48EA-4D01-B4DE-0DA2DA6731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audio" Target="../media/audio5.bin"/><Relationship Id="rId4" Type="http://schemas.openxmlformats.org/officeDocument/2006/relationships/audio" Target="../media/audio4.bin"/></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6.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8.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audio" Target="../media/audio9.bin"/><Relationship Id="rId4" Type="http://schemas.openxmlformats.org/officeDocument/2006/relationships/audio" Target="../media/audio4.bin"/></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audio" Target="../media/audio2.bin"/><Relationship Id="rId1" Type="http://schemas.openxmlformats.org/officeDocument/2006/relationships/slideLayout" Target="../slideLayouts/slideLayout2.xml"/><Relationship Id="rId4" Type="http://schemas.openxmlformats.org/officeDocument/2006/relationships/audio" Target="../media/audio4.bin"/></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6.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audio" Target="../media/audio4.bin"/></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7.bin"/><Relationship Id="rId1" Type="http://schemas.openxmlformats.org/officeDocument/2006/relationships/slideLayout" Target="../slideLayouts/slideLayout2.xml"/><Relationship Id="rId6" Type="http://schemas.openxmlformats.org/officeDocument/2006/relationships/image" Target="../media/image13.tif"/><Relationship Id="rId5" Type="http://schemas.openxmlformats.org/officeDocument/2006/relationships/audio" Target="../media/audio12.bin"/><Relationship Id="rId4" Type="http://schemas.openxmlformats.org/officeDocument/2006/relationships/audio" Target="../media/audio5.bin"/></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3.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7.bin"/><Relationship Id="rId1" Type="http://schemas.openxmlformats.org/officeDocument/2006/relationships/slideLayout" Target="../slideLayouts/slideLayout2.xml"/><Relationship Id="rId4" Type="http://schemas.openxmlformats.org/officeDocument/2006/relationships/audio" Target="../media/audio4.bin"/></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10.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7.bin"/><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audio" Target="../media/audio15.bin"/><Relationship Id="rId4" Type="http://schemas.openxmlformats.org/officeDocument/2006/relationships/audio" Target="../media/audio14.bin"/></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3.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7.bin"/><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audio" Target="../media/audio12.bin"/><Relationship Id="rId4" Type="http://schemas.openxmlformats.org/officeDocument/2006/relationships/audio" Target="../media/audio8.bin"/></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audio" Target="../media/audio16.bin"/><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audio" Target="../media/audio4.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audio" Target="../media/audio4.bin"/></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8.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7.bin"/><Relationship Id="rId1" Type="http://schemas.openxmlformats.org/officeDocument/2006/relationships/slideLayout" Target="../slideLayouts/slideLayout4.xml"/><Relationship Id="rId5" Type="http://schemas.openxmlformats.org/officeDocument/2006/relationships/audio" Target="../media/audio19.bin"/><Relationship Id="rId4" Type="http://schemas.openxmlformats.org/officeDocument/2006/relationships/audio" Target="../media/audio4.bin"/></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8.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9.bin"/><Relationship Id="rId2" Type="http://schemas.openxmlformats.org/officeDocument/2006/relationships/audio" Target="../media/audio20.bin"/><Relationship Id="rId1" Type="http://schemas.openxmlformats.org/officeDocument/2006/relationships/slideLayout" Target="../slideLayouts/slideLayout2.xml"/><Relationship Id="rId5" Type="http://schemas.openxmlformats.org/officeDocument/2006/relationships/audio" Target="../media/audio9.bin"/><Relationship Id="rId4" Type="http://schemas.openxmlformats.org/officeDocument/2006/relationships/audio" Target="../media/audio4.bin"/></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2.bin"/><Relationship Id="rId2" Type="http://schemas.openxmlformats.org/officeDocument/2006/relationships/audio" Target="../media/audio16.bin"/><Relationship Id="rId1" Type="http://schemas.openxmlformats.org/officeDocument/2006/relationships/slideLayout" Target="../slideLayouts/slideLayout2.xml"/><Relationship Id="rId5" Type="http://schemas.openxmlformats.org/officeDocument/2006/relationships/image" Target="../media/image13.tif"/><Relationship Id="rId4" Type="http://schemas.openxmlformats.org/officeDocument/2006/relationships/audio" Target="../media/audio4.bin"/></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8.bin"/><Relationship Id="rId2" Type="http://schemas.openxmlformats.org/officeDocument/2006/relationships/audio" Target="../media/audio23.bin"/><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audio" Target="../media/audio5.bin"/><Relationship Id="rId4" Type="http://schemas.openxmlformats.org/officeDocument/2006/relationships/audio" Target="../media/audio4.bin"/></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3.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12.bin"/><Relationship Id="rId2" Type="http://schemas.openxmlformats.org/officeDocument/2006/relationships/audio" Target="../media/audio23.bin"/><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audio" Target="../media/audio3.bin"/><Relationship Id="rId4" Type="http://schemas.openxmlformats.org/officeDocument/2006/relationships/audio" Target="../media/audio4.bin"/></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3.bin"/><Relationship Id="rId1" Type="http://schemas.openxmlformats.org/officeDocument/2006/relationships/slideLayout" Target="../slideLayouts/slideLayout2.xml"/><Relationship Id="rId5" Type="http://schemas.openxmlformats.org/officeDocument/2006/relationships/audio" Target="../media/audio3.bin"/><Relationship Id="rId4" Type="http://schemas.openxmlformats.org/officeDocument/2006/relationships/audio" Target="../media/audio24.bin"/></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3.bin"/><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audio" Target="../media/audio8.bin"/><Relationship Id="rId4" Type="http://schemas.openxmlformats.org/officeDocument/2006/relationships/audio" Target="../media/audio11.bin"/></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audio" Target="../media/audio16.bin"/><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audio" Target="../media/audio4.bin"/></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26.jpeg"/><Relationship Id="rId2" Type="http://schemas.openxmlformats.org/officeDocument/2006/relationships/audio" Target="../media/audio23.bin"/><Relationship Id="rId1" Type="http://schemas.openxmlformats.org/officeDocument/2006/relationships/slideLayout" Target="../slideLayouts/slideLayout2.xml"/><Relationship Id="rId6" Type="http://schemas.openxmlformats.org/officeDocument/2006/relationships/audio" Target="../media/audio11.bin"/><Relationship Id="rId5" Type="http://schemas.openxmlformats.org/officeDocument/2006/relationships/slide" Target="slide46.xml"/><Relationship Id="rId4" Type="http://schemas.openxmlformats.org/officeDocument/2006/relationships/audio" Target="../media/audio5.bin"/></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audio" Target="../media/audio12.bin"/><Relationship Id="rId4" Type="http://schemas.openxmlformats.org/officeDocument/2006/relationships/audio" Target="../media/audio4.bin"/></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audio" Target="../media/audio15.bin"/><Relationship Id="rId2" Type="http://schemas.openxmlformats.org/officeDocument/2006/relationships/audio" Target="../media/audio7.bin"/><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audio" Target="../media/audio11.bin"/><Relationship Id="rId4" Type="http://schemas.openxmlformats.org/officeDocument/2006/relationships/audio" Target="../media/audio4.bin"/></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16.bin"/><Relationship Id="rId1" Type="http://schemas.openxmlformats.org/officeDocument/2006/relationships/slideLayout" Target="../slideLayouts/slideLayout2.xml"/><Relationship Id="rId4" Type="http://schemas.openxmlformats.org/officeDocument/2006/relationships/audio" Target="../media/audio5.bin"/></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2.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9.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4.bin"/></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5.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0.bin"/><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audio" Target="../media/audio3.bin"/></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audio" Target="../media/audio20.bin"/><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audio" Target="../media/audio3.bin"/><Relationship Id="rId4" Type="http://schemas.openxmlformats.org/officeDocument/2006/relationships/audio" Target="../media/audio4.bin"/></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19.bin"/><Relationship Id="rId7" Type="http://schemas.openxmlformats.org/officeDocument/2006/relationships/image" Target="../media/image31.jpeg"/><Relationship Id="rId2" Type="http://schemas.openxmlformats.org/officeDocument/2006/relationships/audio" Target="../media/audio2.bin"/><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audio" Target="../media/audio3.bin"/><Relationship Id="rId4" Type="http://schemas.openxmlformats.org/officeDocument/2006/relationships/audio" Target="../media/audio4.bin"/></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audio" Target="../media/audio11.bin"/><Relationship Id="rId7" Type="http://schemas.openxmlformats.org/officeDocument/2006/relationships/image" Target="../media/image26.jpeg"/><Relationship Id="rId2" Type="http://schemas.openxmlformats.org/officeDocument/2006/relationships/audio" Target="../media/audio16.bin"/><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audio" Target="../media/audio12.bin"/><Relationship Id="rId4" Type="http://schemas.openxmlformats.org/officeDocument/2006/relationships/audio" Target="../media/audio4.bin"/></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7.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4.bin"/></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3.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audio" Target="../media/audio15.bin"/><Relationship Id="rId4" Type="http://schemas.openxmlformats.org/officeDocument/2006/relationships/audio" Target="../media/audio8.bin"/></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3.bin"/><Relationship Id="rId1" Type="http://schemas.openxmlformats.org/officeDocument/2006/relationships/slideLayout" Target="../slideLayouts/slideLayout4.xml"/><Relationship Id="rId5" Type="http://schemas.openxmlformats.org/officeDocument/2006/relationships/audio" Target="../media/audio19.bin"/><Relationship Id="rId4" Type="http://schemas.openxmlformats.org/officeDocument/2006/relationships/audio" Target="../media/audio11.bin"/></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3.bin"/><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audio" Target="../media/audio19.bin"/><Relationship Id="rId4" Type="http://schemas.openxmlformats.org/officeDocument/2006/relationships/audio" Target="../media/audio11.bin"/></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3.bin"/><Relationship Id="rId1" Type="http://schemas.openxmlformats.org/officeDocument/2006/relationships/slideLayout" Target="../slideLayouts/slideLayout2.xml"/><Relationship Id="rId5" Type="http://schemas.openxmlformats.org/officeDocument/2006/relationships/audio" Target="../media/audio9.bin"/><Relationship Id="rId4" Type="http://schemas.openxmlformats.org/officeDocument/2006/relationships/audio" Target="../media/audio3.bin"/></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audio" Target="../media/audio26.bin"/><Relationship Id="rId4" Type="http://schemas.openxmlformats.org/officeDocument/2006/relationships/audio" Target="../media/audio4.bin"/></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457200" y="838200"/>
            <a:ext cx="8153400" cy="3505200"/>
          </a:xfrm>
        </p:spPr>
        <p:txBody>
          <a:bodyPr/>
          <a:lstStyle/>
          <a:p>
            <a:pPr algn="l" eaLnBrk="1" hangingPunct="1">
              <a:defRPr/>
            </a:pPr>
            <a:r>
              <a:rPr lang="en-US" altLang="en-US" sz="15600" smtClean="0">
                <a:solidFill>
                  <a:srgbClr val="455F74"/>
                </a:solidFill>
                <a:latin typeface="Monotype Corsiva" pitchFamily="66" charset="0"/>
              </a:rPr>
              <a:t>The Quiz </a:t>
            </a:r>
          </a:p>
        </p:txBody>
      </p:sp>
    </p:spTree>
  </p:cSld>
  <p:clrMapOvr>
    <a:masterClrMapping/>
  </p:clrMapOvr>
  <p:transition spd="slow">
    <p:split orient="vert"/>
    <p:sndAc>
      <p:stSnd>
        <p:snd r:embed="rId2" name="gong.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838200" y="5334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The deciding vote was cast by Earl Hayes, who participated by speaker phone from his vacation home in the Upper Peninsula of Michigan.</a:t>
            </a:r>
          </a:p>
        </p:txBody>
      </p:sp>
      <p:pic>
        <p:nvPicPr>
          <p:cNvPr id="17101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1733" y="1553837"/>
            <a:ext cx="519673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71013"/>
                                        </p:tgtEl>
                                        <p:attrNameLst>
                                          <p:attrName>style.visibility</p:attrName>
                                        </p:attrNameLst>
                                      </p:cBhvr>
                                      <p:to>
                                        <p:strVal val="visible"/>
                                      </p:to>
                                    </p:set>
                                    <p:animEffect transition="in" filter="wheel(8)">
                                      <p:cBhvr>
                                        <p:cTn id="7" dur="10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p:cNvSpPr txBox="1">
            <a:spLocks noChangeArrowheads="1"/>
          </p:cNvSpPr>
          <p:nvPr/>
        </p:nvSpPr>
        <p:spPr bwMode="auto">
          <a:xfrm>
            <a:off x="762000" y="4572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Hide The Ball Recruiters manages all aspects of the search process.  It coordinates the advertising, receives candidate resumes and schedules interviews.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823" y="2133600"/>
            <a:ext cx="5300154" cy="370179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Text Box 4"/>
          <p:cNvSpPr txBox="1">
            <a:spLocks noChangeArrowheads="1"/>
          </p:cNvSpPr>
          <p:nvPr/>
        </p:nvSpPr>
        <p:spPr bwMode="auto">
          <a:xfrm>
            <a:off x="762000" y="5334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In meetings with the City Manager, Ted Malloy held twice weekly, it provides copies of resumes and summarizes progress.  Hide The Ball takes the resumes back at the end of each meeting, and the City Manager does not retain copies.  </a:t>
            </a:r>
            <a:endParaRPr lang="en-US" alt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9100"/>
          <a:stretch/>
        </p:blipFill>
        <p:spPr>
          <a:xfrm>
            <a:off x="1245278" y="2358571"/>
            <a:ext cx="3326722" cy="353377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762000" y="4572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Over the course of the process, several council members receive letters from constituents expressing their thoughts on suitable candidates.  None of the council members share these letters with </a:t>
            </a:r>
            <a:r>
              <a:rPr lang="en-US" altLang="en-US" dirty="0" smtClean="0">
                <a:effectLst>
                  <a:outerShdw blurRad="38100" dist="38100" dir="2700000" algn="tl">
                    <a:srgbClr val="FFFFFF"/>
                  </a:outerShdw>
                </a:effectLst>
                <a:latin typeface="Lucida Sans Unicode" pitchFamily="34" charset="0"/>
              </a:rPr>
              <a:t>Hide The Ball.</a:t>
            </a:r>
            <a:endParaRPr lang="en-US" altLang="en-US" dirty="0"/>
          </a:p>
        </p:txBody>
      </p:sp>
      <p:pic>
        <p:nvPicPr>
          <p:cNvPr id="3" name="Picture 2" descr="MCj04136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00200"/>
            <a:ext cx="48863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33400" y="457200"/>
            <a:ext cx="7848600" cy="685800"/>
          </a:xfrm>
        </p:spPr>
        <p:txBody>
          <a:bodyPr/>
          <a:lstStyle/>
          <a:p>
            <a:pPr algn="just" eaLnBrk="1" hangingPunct="1">
              <a:defRPr/>
            </a:pPr>
            <a:r>
              <a:rPr lang="en-US" altLang="en-US" sz="1800" smtClean="0">
                <a:solidFill>
                  <a:schemeClr val="tx1"/>
                </a:solidFill>
                <a:effectLst>
                  <a:outerShdw blurRad="38100" dist="38100" dir="2700000" algn="tl">
                    <a:srgbClr val="FFFFFF"/>
                  </a:outerShdw>
                </a:effectLst>
                <a:latin typeface="Lucida Sans Unicode" pitchFamily="34" charset="0"/>
              </a:rPr>
              <a:t>As the process continues, Terry Theisman, the Police Chief of Devine, Ohio, emerges as a leading candidate.  </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800" y="1495396"/>
            <a:ext cx="4302125" cy="49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8)">
                                      <p:cBhvr>
                                        <p:cTn id="7"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838200" y="457200"/>
            <a:ext cx="762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As part of the </a:t>
            </a:r>
            <a:r>
              <a:rPr lang="en-US" altLang="en-US" dirty="0" smtClean="0">
                <a:effectLst>
                  <a:outerShdw blurRad="38100" dist="38100" dir="2700000" algn="tl">
                    <a:srgbClr val="FFFFFF"/>
                  </a:outerShdw>
                </a:effectLst>
                <a:latin typeface="Lucida Sans Unicode" pitchFamily="34" charset="0"/>
              </a:rPr>
              <a:t>Hide The Ball </a:t>
            </a:r>
            <a:r>
              <a:rPr lang="en-US" altLang="en-US" dirty="0">
                <a:effectLst>
                  <a:outerShdw blurRad="38100" dist="38100" dir="2700000" algn="tl">
                    <a:srgbClr val="FFFFFF"/>
                  </a:outerShdw>
                </a:effectLst>
                <a:latin typeface="Lucida Sans Unicode" pitchFamily="34" charset="0"/>
              </a:rPr>
              <a:t>process, </a:t>
            </a:r>
            <a:r>
              <a:rPr lang="en-US" altLang="en-US" dirty="0" err="1">
                <a:effectLst>
                  <a:outerShdw blurRad="38100" dist="38100" dir="2700000" algn="tl">
                    <a:srgbClr val="FFFFFF"/>
                  </a:outerShdw>
                </a:effectLst>
                <a:latin typeface="Lucida Sans Unicode" pitchFamily="34" charset="0"/>
              </a:rPr>
              <a:t>Theisman</a:t>
            </a:r>
            <a:r>
              <a:rPr lang="en-US" altLang="en-US" dirty="0">
                <a:effectLst>
                  <a:outerShdw blurRad="38100" dist="38100" dir="2700000" algn="tl">
                    <a:srgbClr val="FFFFFF"/>
                  </a:outerShdw>
                </a:effectLst>
                <a:latin typeface="Lucida Sans Unicode" pitchFamily="34" charset="0"/>
              </a:rPr>
              <a:t> submits to a psychological evaluation conducted by Dr. </a:t>
            </a:r>
            <a:r>
              <a:rPr lang="en-US" altLang="en-US" dirty="0" smtClean="0">
                <a:effectLst>
                  <a:outerShdw blurRad="38100" dist="38100" dir="2700000" algn="tl">
                    <a:srgbClr val="FFFFFF"/>
                  </a:outerShdw>
                </a:effectLst>
                <a:latin typeface="Lucida Sans Unicode" pitchFamily="34" charset="0"/>
              </a:rPr>
              <a:t>Anne </a:t>
            </a:r>
            <a:r>
              <a:rPr lang="en-US" altLang="en-US" dirty="0">
                <a:effectLst>
                  <a:outerShdw blurRad="38100" dist="38100" dir="2700000" algn="tl">
                    <a:srgbClr val="FFFFFF"/>
                  </a:outerShdw>
                </a:effectLst>
                <a:latin typeface="Lucida Sans Unicode" pitchFamily="34" charset="0"/>
              </a:rPr>
              <a:t>Arbor, a Hide The Ball Staff Psychiatrist.</a:t>
            </a:r>
          </a:p>
        </p:txBody>
      </p:sp>
      <p:pic>
        <p:nvPicPr>
          <p:cNvPr id="17613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1373188"/>
            <a:ext cx="34921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76133"/>
                                        </p:tgtEl>
                                        <p:attrNameLst>
                                          <p:attrName>style.visibility</p:attrName>
                                        </p:attrNameLst>
                                      </p:cBhvr>
                                      <p:to>
                                        <p:strVal val="visible"/>
                                      </p:to>
                                    </p:set>
                                    <p:animEffect transition="in" filter="wheel(8)">
                                      <p:cBhvr>
                                        <p:cTn id="7" dur="10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p:cNvSpPr txBox="1">
            <a:spLocks noChangeArrowheads="1"/>
          </p:cNvSpPr>
          <p:nvPr/>
        </p:nvSpPr>
        <p:spPr bwMode="auto">
          <a:xfrm>
            <a:off x="838200" y="457200"/>
            <a:ext cx="7543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Rumors begin to surface that Theisman has a troubled personal life.  According to one story, several months earlier, Theisman’s wife had placed a 911 call complaining that Theisman was assaulting her at their home.  Apparently, Devine police completed an incident report responding to the call, and the case remains under investigation.</a:t>
            </a:r>
          </a:p>
        </p:txBody>
      </p:sp>
      <p:pic>
        <p:nvPicPr>
          <p:cNvPr id="3" name="Picture 2" descr="100-0008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669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Text Box 4"/>
          <p:cNvSpPr txBox="1">
            <a:spLocks noChangeArrowheads="1"/>
          </p:cNvSpPr>
          <p:nvPr/>
        </p:nvSpPr>
        <p:spPr bwMode="auto">
          <a:xfrm>
            <a:off x="762000" y="457200"/>
            <a:ext cx="762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Theisman is also rumored to be involved in an extramarital affair with a younger woman.  According to the gossip, police officers in Devine routinely exchange e-mails ridiculing Theisman’s relationship with the young woman.  There is also a story that Theisman had destroyed 2 months worth of daily duty logs to hide evidence of his whereabouts.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211614"/>
            <a:ext cx="2895600" cy="4338284"/>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762000" y="381000"/>
            <a:ext cx="7620000" cy="1447800"/>
          </a:xfrm>
        </p:spPr>
        <p:txBody>
          <a:bodyPr/>
          <a:lstStyle/>
          <a:p>
            <a:pPr algn="just" eaLnBrk="1" hangingPunct="1">
              <a:defRPr/>
            </a:pPr>
            <a:r>
              <a:rPr lang="en-US" altLang="en-US" sz="1800" dirty="0" smtClean="0">
                <a:solidFill>
                  <a:schemeClr val="tx1"/>
                </a:solidFill>
                <a:effectLst>
                  <a:outerShdw blurRad="38100" dist="38100" dir="2700000" algn="tl">
                    <a:srgbClr val="FFFFFF"/>
                  </a:outerShdw>
                </a:effectLst>
                <a:latin typeface="Lucida Sans Unicode" pitchFamily="34" charset="0"/>
              </a:rPr>
              <a:t>Hide The Ball prepares a “draft” recommendation that discusses all of the above information.  Malloy, the City Manager, recommends that Hide The Ball rework the recommendation and remove the negative information before it submits the report to council.</a:t>
            </a:r>
          </a:p>
        </p:txBody>
      </p:sp>
      <p:pic>
        <p:nvPicPr>
          <p:cNvPr id="3" name="Picture 2" descr="xcos62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671" y="2057400"/>
            <a:ext cx="43434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p:cNvSpPr txBox="1">
            <a:spLocks noChangeArrowheads="1"/>
          </p:cNvSpPr>
          <p:nvPr/>
        </p:nvSpPr>
        <p:spPr bwMode="auto">
          <a:xfrm>
            <a:off x="838200" y="457200"/>
            <a:ext cx="7620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A reporter for the Rockne Tribune, “Digger” Brey, visits the Devine Police Department and orally requests a file photo of Theisman, the 911 tape of the domestic violence call, the incident report, the investigation file, all e-mails concerning Theisman’s relationship, and a copy of any concealed carry permit issued to Theisman.</a:t>
            </a:r>
          </a:p>
        </p:txBody>
      </p:sp>
      <p:pic>
        <p:nvPicPr>
          <p:cNvPr id="16384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2057400"/>
            <a:ext cx="2949874" cy="44196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wheel(8)">
                                      <p:cBhvr>
                                        <p:cTn id="7" dur="10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81000"/>
            <a:ext cx="8229600" cy="762000"/>
          </a:xfrm>
        </p:spPr>
        <p:txBody>
          <a:bodyPr/>
          <a:lstStyle/>
          <a:p>
            <a:pPr algn="just" eaLnBrk="1" hangingPunct="1">
              <a:defRPr/>
            </a:pPr>
            <a:r>
              <a:rPr lang="en-US" altLang="en-US" sz="1800" smtClean="0">
                <a:solidFill>
                  <a:schemeClr val="tx1"/>
                </a:solidFill>
                <a:effectLst>
                  <a:outerShdw blurRad="38100" dist="38100" dir="2700000" algn="tl">
                    <a:srgbClr val="FFFFFF"/>
                  </a:outerShdw>
                </a:effectLst>
                <a:latin typeface="Lucida Sans Unicode" pitchFamily="34" charset="0"/>
              </a:rPr>
              <a:t>Montana Quinn, the chief of police of the city of Rockne, Ohio has announced her resignation from the force.  </a:t>
            </a:r>
            <a:endParaRPr lang="en-US" altLang="en-US" sz="2000" smtClean="0">
              <a:solidFill>
                <a:schemeClr val="tx1"/>
              </a:solidFill>
              <a:effectLst>
                <a:outerShdw blurRad="38100" dist="38100" dir="2700000" algn="tl">
                  <a:srgbClr val="FFFFFF"/>
                </a:outerShdw>
              </a:effectLst>
              <a:latin typeface="Lucida Sans Unicode"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00200"/>
            <a:ext cx="4038600" cy="484363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609600" y="381000"/>
            <a:ext cx="8077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Lloyd Schembechler, the Devine records clerk, tells Brey that he will not release any records unless Brey submits the request in writing, provides identification, and states the intended use for the records.  Brey requests a copy of the department’s public records policy, which Schembechler refuses to provide.  </a:t>
            </a:r>
          </a:p>
        </p:txBody>
      </p:sp>
      <p:pic>
        <p:nvPicPr>
          <p:cNvPr id="16486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434794" y="2739571"/>
            <a:ext cx="4231549" cy="31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wheel(8)">
                                      <p:cBhvr>
                                        <p:cTn id="7" dur="10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Text Box 4"/>
          <p:cNvSpPr txBox="1">
            <a:spLocks noChangeArrowheads="1"/>
          </p:cNvSpPr>
          <p:nvPr/>
        </p:nvSpPr>
        <p:spPr bwMode="auto">
          <a:xfrm>
            <a:off x="762000" y="479425"/>
            <a:ext cx="7543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3200" dirty="0">
                <a:effectLst>
                  <a:outerShdw blurRad="38100" dist="38100" dir="2700000" algn="tl">
                    <a:srgbClr val="FFFFFF"/>
                  </a:outerShdw>
                </a:effectLst>
                <a:latin typeface="Lucida Sans Unicode" pitchFamily="34" charset="0"/>
              </a:rPr>
              <a:t>Earlier that week, </a:t>
            </a:r>
            <a:r>
              <a:rPr lang="en-US" altLang="en-US" sz="3200" dirty="0" err="1">
                <a:effectLst>
                  <a:outerShdw blurRad="38100" dist="38100" dir="2700000" algn="tl">
                    <a:srgbClr val="FFFFFF"/>
                  </a:outerShdw>
                </a:effectLst>
                <a:latin typeface="Lucida Sans Unicode" pitchFamily="34" charset="0"/>
              </a:rPr>
              <a:t>Brey</a:t>
            </a:r>
            <a:r>
              <a:rPr lang="en-US" altLang="en-US" sz="3200" dirty="0">
                <a:effectLst>
                  <a:outerShdw blurRad="38100" dist="38100" dir="2700000" algn="tl">
                    <a:srgbClr val="FFFFFF"/>
                  </a:outerShdw>
                </a:effectLst>
                <a:latin typeface="Lucida Sans Unicode" pitchFamily="34" charset="0"/>
              </a:rPr>
              <a:t> had made a written request to the City of Rockne for all resumes received by Hide The Ball, all correspondence relating to the police chief search, and all Hide The Ball records concerning the search.</a:t>
            </a:r>
            <a:endParaRPr lang="en-US" altLang="en-US" sz="3200" dirty="0"/>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143000" y="1371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Did Rockne City Council properly convene an executive session?</a:t>
            </a:r>
          </a:p>
          <a:p>
            <a:pPr algn="just" eaLnBrk="1" hangingPunct="1">
              <a:defRPr/>
            </a:pPr>
            <a:r>
              <a:rPr lang="en-US" altLang="en-US" sz="2800" smtClean="0">
                <a:latin typeface="Times New Roman" pitchFamily="18" charset="0"/>
              </a:rPr>
              <a:t/>
            </a:r>
            <a:br>
              <a:rPr lang="en-US" altLang="en-US" sz="2800" smtClean="0">
                <a:latin typeface="Times New Roman" pitchFamily="18" charset="0"/>
              </a:rPr>
            </a:br>
            <a:endParaRPr lang="en-US" altLang="en-US" sz="2800" smtClean="0">
              <a:latin typeface="Times New Roman" pitchFamily="18" charset="0"/>
            </a:endParaRPr>
          </a:p>
        </p:txBody>
      </p:sp>
      <p:sp>
        <p:nvSpPr>
          <p:cNvPr id="60419" name="Text Box 3">
            <a:hlinkClick r:id="" action="ppaction://noaction">
              <a:snd r:embed="rId3" name="Nosorry.wav"/>
            </a:hlinkClick>
            <a:hlinkHover r:id="" action="ppaction://noaction" highlightClick="1">
              <a:snd r:embed="rId4" name="whoosh.wav"/>
            </a:hlinkHover>
          </p:cNvPr>
          <p:cNvSpPr txBox="1">
            <a:spLocks noChangeArrowheads="1"/>
          </p:cNvSpPr>
          <p:nvPr/>
        </p:nvSpPr>
        <p:spPr bwMode="auto">
          <a:xfrm>
            <a:off x="29718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60420" name="Rectangle 4"/>
          <p:cNvSpPr>
            <a:spLocks noChangeArrowheads="1"/>
          </p:cNvSpPr>
          <p:nvPr/>
        </p:nvSpPr>
        <p:spPr bwMode="auto">
          <a:xfrm>
            <a:off x="7620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z="4800" smtClean="0">
                <a:solidFill>
                  <a:srgbClr val="6699FF"/>
                </a:solidFill>
                <a:latin typeface="Monotype Corsiva" pitchFamily="66" charset="0"/>
              </a:rPr>
              <a:t>Question 1</a:t>
            </a:r>
          </a:p>
        </p:txBody>
      </p:sp>
      <p:sp>
        <p:nvSpPr>
          <p:cNvPr id="60421" name="Text Box 5">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60422" name="Text Box 6">
            <a:hlinkClick r:id="" action="ppaction://noaction">
              <a:snd r:embed="rId5" name="wawawawa.wav"/>
            </a:hlinkClick>
            <a:hlinkHover r:id="" action="ppaction://noaction" highlightClick="1">
              <a:snd r:embed="rId4" name="whoosh.wav"/>
            </a:hlinkHover>
          </p:cNvPr>
          <p:cNvSpPr txBox="1">
            <a:spLocks noChangeArrowheads="1"/>
          </p:cNvSpPr>
          <p:nvPr/>
        </p:nvSpPr>
        <p:spPr bwMode="auto">
          <a:xfrm>
            <a:off x="5105400" y="5257800"/>
            <a:ext cx="1295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
        <p:nvSpPr>
          <p:cNvPr id="60426" name="Rectangle 10"/>
          <p:cNvSpPr>
            <a:spLocks noGrp="1" noChangeArrowheads="1"/>
          </p:cNvSpPr>
          <p:nvPr>
            <p:ph type="title"/>
          </p:nvPr>
        </p:nvSpPr>
        <p:spPr>
          <a:xfrm>
            <a:off x="0" y="0"/>
            <a:ext cx="609600" cy="484188"/>
          </a:xfrm>
        </p:spPr>
        <p:txBody>
          <a:bodyPr/>
          <a:lstStyle/>
          <a:p>
            <a:pPr algn="l" eaLnBrk="1" hangingPunct="1">
              <a:defRPr/>
            </a:pPr>
            <a:r>
              <a:rPr lang="en-US" altLang="en-US" sz="1400" smtClean="0">
                <a:solidFill>
                  <a:schemeClr val="bg1"/>
                </a:solidFill>
                <a:latin typeface="Verdana" pitchFamily="34" charset="0"/>
              </a:rPr>
              <a:t>Q1</a:t>
            </a:r>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85085" y="2320471"/>
            <a:ext cx="1853715" cy="27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dir="in"/>
    <p:sndAc>
      <p:stSnd>
        <p:snd r:embed="rId2" name="Answ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ox(in)">
                                      <p:cBhvr>
                                        <p:cTn id="7" dur="500"/>
                                        <p:tgtEl>
                                          <p:spTgt spid="60420"/>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0418"/>
                                        </p:tgtEl>
                                        <p:attrNameLst>
                                          <p:attrName>style.visibility</p:attrName>
                                        </p:attrNameLst>
                                      </p:cBhvr>
                                      <p:to>
                                        <p:strVal val="visible"/>
                                      </p:to>
                                    </p:set>
                                    <p:anim calcmode="discrete" valueType="clr">
                                      <p:cBhvr override="childStyle">
                                        <p:cTn id="11" dur="80"/>
                                        <p:tgtEl>
                                          <p:spTgt spid="60418"/>
                                        </p:tgtEl>
                                        <p:attrNameLst>
                                          <p:attrName>style.color</p:attrName>
                                        </p:attrNameLst>
                                      </p:cBhvr>
                                      <p:tavLst>
                                        <p:tav tm="0">
                                          <p:val>
                                            <p:clrVal>
                                              <a:srgbClr val="FF9900"/>
                                            </p:clrVal>
                                          </p:val>
                                        </p:tav>
                                        <p:tav tm="50000">
                                          <p:val>
                                            <p:clrVal>
                                              <a:srgbClr val="FD25A0"/>
                                            </p:clrVal>
                                          </p:val>
                                        </p:tav>
                                      </p:tavLst>
                                    </p:anim>
                                    <p:anim calcmode="discrete" valueType="clr">
                                      <p:cBhvr>
                                        <p:cTn id="12" dur="80"/>
                                        <p:tgtEl>
                                          <p:spTgt spid="60418"/>
                                        </p:tgtEl>
                                        <p:attrNameLst>
                                          <p:attrName>fillcolor</p:attrName>
                                        </p:attrNameLst>
                                      </p:cBhvr>
                                      <p:tavLst>
                                        <p:tav tm="0">
                                          <p:val>
                                            <p:clrVal>
                                              <a:schemeClr val="accent2"/>
                                            </p:clrVal>
                                          </p:val>
                                        </p:tav>
                                        <p:tav tm="50000">
                                          <p:val>
                                            <p:clrVal>
                                              <a:schemeClr val="hlink"/>
                                            </p:clrVal>
                                          </p:val>
                                        </p:tav>
                                      </p:tavLst>
                                    </p:anim>
                                    <p:set>
                                      <p:cBhvr>
                                        <p:cTn id="13" dur="80"/>
                                        <p:tgtEl>
                                          <p:spTgt spid="60418"/>
                                        </p:tgtEl>
                                        <p:attrNameLst>
                                          <p:attrName>fill.type</p:attrName>
                                        </p:attrNameLst>
                                      </p:cBhvr>
                                      <p:to>
                                        <p:strVal val="solid"/>
                                      </p:to>
                                    </p:set>
                                  </p:childTnLst>
                                </p:cTn>
                              </p:par>
                            </p:childTnLst>
                          </p:cTn>
                        </p:par>
                        <p:par>
                          <p:cTn id="14" fill="hold" nodeType="afterGroup">
                            <p:stCondLst>
                              <p:cond delay="2740"/>
                            </p:stCondLst>
                            <p:childTnLst>
                              <p:par>
                                <p:cTn id="15" presetID="2" presetClass="entr" presetSubtype="2" fill="hold" grpId="0" nodeType="afterEffect">
                                  <p:stCondLst>
                                    <p:cond delay="0"/>
                                  </p:stCondLst>
                                  <p:childTnLst>
                                    <p:set>
                                      <p:cBhvr>
                                        <p:cTn id="16" dur="1" fill="hold">
                                          <p:stCondLst>
                                            <p:cond delay="0"/>
                                          </p:stCondLst>
                                        </p:cTn>
                                        <p:tgtEl>
                                          <p:spTgt spid="60419"/>
                                        </p:tgtEl>
                                        <p:attrNameLst>
                                          <p:attrName>style.visibility</p:attrName>
                                        </p:attrNameLst>
                                      </p:cBhvr>
                                      <p:to>
                                        <p:strVal val="visible"/>
                                      </p:to>
                                    </p:set>
                                    <p:anim calcmode="lin" valueType="num">
                                      <p:cBhvr additive="base">
                                        <p:cTn id="17" dur="500" fill="hold"/>
                                        <p:tgtEl>
                                          <p:spTgt spid="60419"/>
                                        </p:tgtEl>
                                        <p:attrNameLst>
                                          <p:attrName>ppt_x</p:attrName>
                                        </p:attrNameLst>
                                      </p:cBhvr>
                                      <p:tavLst>
                                        <p:tav tm="0">
                                          <p:val>
                                            <p:strVal val="1+#ppt_w/2"/>
                                          </p:val>
                                        </p:tav>
                                        <p:tav tm="100000">
                                          <p:val>
                                            <p:strVal val="#ppt_x"/>
                                          </p:val>
                                        </p:tav>
                                      </p:tavLst>
                                    </p:anim>
                                    <p:anim calcmode="lin" valueType="num">
                                      <p:cBhvr additive="base">
                                        <p:cTn id="18" dur="500" fill="hold"/>
                                        <p:tgtEl>
                                          <p:spTgt spid="604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240"/>
                            </p:stCondLst>
                            <p:childTnLst>
                              <p:par>
                                <p:cTn id="20" presetID="2" presetClass="entr" presetSubtype="2" fill="hold" grpId="0" nodeType="afterEffect">
                                  <p:stCondLst>
                                    <p:cond delay="0"/>
                                  </p:stCondLst>
                                  <p:childTnLst>
                                    <p:set>
                                      <p:cBhvr>
                                        <p:cTn id="21" dur="1" fill="hold">
                                          <p:stCondLst>
                                            <p:cond delay="0"/>
                                          </p:stCondLst>
                                        </p:cTn>
                                        <p:tgtEl>
                                          <p:spTgt spid="60421"/>
                                        </p:tgtEl>
                                        <p:attrNameLst>
                                          <p:attrName>style.visibility</p:attrName>
                                        </p:attrNameLst>
                                      </p:cBhvr>
                                      <p:to>
                                        <p:strVal val="visible"/>
                                      </p:to>
                                    </p:set>
                                    <p:anim calcmode="lin" valueType="num">
                                      <p:cBhvr additive="base">
                                        <p:cTn id="22" dur="500" fill="hold"/>
                                        <p:tgtEl>
                                          <p:spTgt spid="60421"/>
                                        </p:tgtEl>
                                        <p:attrNameLst>
                                          <p:attrName>ppt_x</p:attrName>
                                        </p:attrNameLst>
                                      </p:cBhvr>
                                      <p:tavLst>
                                        <p:tav tm="0">
                                          <p:val>
                                            <p:strVal val="1+#ppt_w/2"/>
                                          </p:val>
                                        </p:tav>
                                        <p:tav tm="100000">
                                          <p:val>
                                            <p:strVal val="#ppt_x"/>
                                          </p:val>
                                        </p:tav>
                                      </p:tavLst>
                                    </p:anim>
                                    <p:anim calcmode="lin" valueType="num">
                                      <p:cBhvr additive="base">
                                        <p:cTn id="23" dur="500" fill="hold"/>
                                        <p:tgtEl>
                                          <p:spTgt spid="6042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740"/>
                            </p:stCondLst>
                            <p:childTnLst>
                              <p:par>
                                <p:cTn id="25" presetID="2" presetClass="entr" presetSubtype="2" fill="hold" grpId="0" nodeType="afterEffect">
                                  <p:stCondLst>
                                    <p:cond delay="0"/>
                                  </p:stCondLst>
                                  <p:childTnLst>
                                    <p:set>
                                      <p:cBhvr>
                                        <p:cTn id="26" dur="1" fill="hold">
                                          <p:stCondLst>
                                            <p:cond delay="0"/>
                                          </p:stCondLst>
                                        </p:cTn>
                                        <p:tgtEl>
                                          <p:spTgt spid="60422"/>
                                        </p:tgtEl>
                                        <p:attrNameLst>
                                          <p:attrName>style.visibility</p:attrName>
                                        </p:attrNameLst>
                                      </p:cBhvr>
                                      <p:to>
                                        <p:strVal val="visible"/>
                                      </p:to>
                                    </p:set>
                                    <p:anim calcmode="lin" valueType="num">
                                      <p:cBhvr additive="base">
                                        <p:cTn id="27" dur="500" fill="hold"/>
                                        <p:tgtEl>
                                          <p:spTgt spid="60422"/>
                                        </p:tgtEl>
                                        <p:attrNameLst>
                                          <p:attrName>ppt_x</p:attrName>
                                        </p:attrNameLst>
                                      </p:cBhvr>
                                      <p:tavLst>
                                        <p:tav tm="0">
                                          <p:val>
                                            <p:strVal val="1+#ppt_w/2"/>
                                          </p:val>
                                        </p:tav>
                                        <p:tav tm="100000">
                                          <p:val>
                                            <p:strVal val="#ppt_x"/>
                                          </p:val>
                                        </p:tav>
                                      </p:tavLst>
                                    </p:anim>
                                    <p:anim calcmode="lin" valueType="num">
                                      <p:cBhvr additive="base">
                                        <p:cTn id="28" dur="500" fill="hold"/>
                                        <p:tgtEl>
                                          <p:spTgt spid="60422"/>
                                        </p:tgtEl>
                                        <p:attrNameLst>
                                          <p:attrName>ppt_y</p:attrName>
                                        </p:attrNameLst>
                                      </p:cBhvr>
                                      <p:tavLst>
                                        <p:tav tm="0">
                                          <p:val>
                                            <p:strVal val="#ppt_y"/>
                                          </p:val>
                                        </p:tav>
                                        <p:tav tm="100000">
                                          <p:val>
                                            <p:strVal val="#ppt_y"/>
                                          </p:val>
                                        </p:tav>
                                      </p:tavLst>
                                    </p:anim>
                                  </p:childTnLst>
                                </p:cTn>
                              </p:par>
                            </p:childTnLst>
                          </p:cTn>
                        </p:par>
                        <p:par>
                          <p:cTn id="29" fill="hold">
                            <p:stCondLst>
                              <p:cond delay="4240"/>
                            </p:stCondLst>
                            <p:childTnLst>
                              <p:par>
                                <p:cTn id="30" presetID="21"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animBg="1"/>
      <p:bldP spid="60420" grpId="0"/>
      <p:bldP spid="60421" grpId="0" animBg="1"/>
      <p:bldP spid="604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762000" cy="484188"/>
          </a:xfrm>
        </p:spPr>
        <p:txBody>
          <a:bodyPr/>
          <a:lstStyle/>
          <a:p>
            <a:pPr algn="l" eaLnBrk="1" hangingPunct="1">
              <a:defRPr/>
            </a:pPr>
            <a:r>
              <a:rPr lang="en-US" altLang="en-US" sz="1600" smtClean="0"/>
              <a:t>Q1C</a:t>
            </a:r>
          </a:p>
        </p:txBody>
      </p:sp>
      <p:sp>
        <p:nvSpPr>
          <p:cNvPr id="62467"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The decision to convene an executive session requires a roll call vote.</a:t>
            </a:r>
          </a:p>
        </p:txBody>
      </p:sp>
      <p:sp>
        <p:nvSpPr>
          <p:cNvPr id="6246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2560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0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accent1"/>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2560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split/>
    <p:sndAc>
      <p:stSnd>
        <p:snd r:embed="rId2" name="Correct1.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143000" y="1371600"/>
            <a:ext cx="701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By chance, 4 of the 7 Rockne Council members meet at a high school football game and discuss the police force matter, does this meeting violate the Open Meeting Act?</a:t>
            </a:r>
          </a:p>
          <a:p>
            <a:pPr algn="l" eaLnBrk="1" hangingPunct="1">
              <a:defRPr/>
            </a:pPr>
            <a:endParaRPr lang="en-US" altLang="en-US" sz="2800" smtClean="0">
              <a:latin typeface="Times New Roman" pitchFamily="18" charset="0"/>
            </a:endParaRPr>
          </a:p>
        </p:txBody>
      </p:sp>
      <p:sp>
        <p:nvSpPr>
          <p:cNvPr id="155651" name="Text Box 3">
            <a:hlinkClick r:id="" action="ppaction://noaction">
              <a:snd r:embed="rId3" name="Goodtry.wav"/>
            </a:hlinkClick>
            <a:hlinkHover r:id="" action="ppaction://noaction" highlightClick="1">
              <a:snd r:embed="rId4" name="whoosh.wav"/>
            </a:hlinkHover>
          </p:cNvPr>
          <p:cNvSpPr txBox="1">
            <a:spLocks noChangeArrowheads="1"/>
          </p:cNvSpPr>
          <p:nvPr/>
        </p:nvSpPr>
        <p:spPr bwMode="auto">
          <a:xfrm>
            <a:off x="25908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55652" name="Text Box 4">
            <a:hlinkClick r:id="" action="ppaction://hlinkshowjump?jump=nextslide"/>
            <a:hlinkHover r:id="" action="ppaction://noaction" highlightClick="1">
              <a:snd r:embed="rId4" name="whoosh.wav"/>
            </a:hlinkHover>
          </p:cNvPr>
          <p:cNvSpPr txBox="1">
            <a:spLocks noChangeArrowheads="1"/>
          </p:cNvSpPr>
          <p:nvPr/>
        </p:nvSpPr>
        <p:spPr bwMode="auto">
          <a:xfrm>
            <a:off x="38100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55653" name="Rectangle 5"/>
          <p:cNvSpPr>
            <a:spLocks noGrp="1" noChangeArrowheads="1"/>
          </p:cNvSpPr>
          <p:nvPr>
            <p:ph type="title"/>
          </p:nvPr>
        </p:nvSpPr>
        <p:spPr/>
        <p:txBody>
          <a:bodyPr/>
          <a:lstStyle/>
          <a:p>
            <a:pPr eaLnBrk="1" hangingPunct="1">
              <a:defRPr/>
            </a:pPr>
            <a:r>
              <a:rPr lang="en-US" altLang="en-US" sz="4800" smtClean="0">
                <a:solidFill>
                  <a:srgbClr val="6699FF"/>
                </a:solidFill>
                <a:latin typeface="Monotype Corsiva" pitchFamily="66" charset="0"/>
              </a:rPr>
              <a:t>Question 2</a:t>
            </a:r>
          </a:p>
        </p:txBody>
      </p:sp>
      <p:sp>
        <p:nvSpPr>
          <p:cNvPr id="155654" name="Text Box 6">
            <a:hlinkClick r:id="" action="ppaction://noaction">
              <a:snd r:embed="rId5" name="Wrngans1.wav"/>
            </a:hlinkClick>
            <a:hlinkHover r:id="" action="ppaction://noaction" highlightClick="1">
              <a:snd r:embed="rId4" name="whoosh.wav"/>
            </a:hlinkHover>
          </p:cNvPr>
          <p:cNvSpPr txBox="1">
            <a:spLocks noChangeArrowheads="1"/>
          </p:cNvSpPr>
          <p:nvPr/>
        </p:nvSpPr>
        <p:spPr bwMode="auto">
          <a:xfrm>
            <a:off x="5029200" y="51816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circl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wipe(down)">
                                      <p:cBhvr>
                                        <p:cTn id="7" dur="580">
                                          <p:stCondLst>
                                            <p:cond delay="0"/>
                                          </p:stCondLst>
                                        </p:cTn>
                                        <p:tgtEl>
                                          <p:spTgt spid="155653"/>
                                        </p:tgtEl>
                                      </p:cBhvr>
                                    </p:animEffect>
                                    <p:anim calcmode="lin" valueType="num">
                                      <p:cBhvr>
                                        <p:cTn id="8" dur="1822" tmFilter="0,0; 0.14,0.36; 0.43,0.73; 0.71,0.91; 1.0,1.0">
                                          <p:stCondLst>
                                            <p:cond delay="0"/>
                                          </p:stCondLst>
                                        </p:cTn>
                                        <p:tgtEl>
                                          <p:spTgt spid="155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5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5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5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5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155653"/>
                                        </p:tgtEl>
                                      </p:cBhvr>
                                      <p:to x="100000" y="60000"/>
                                    </p:animScale>
                                    <p:animScale>
                                      <p:cBhvr>
                                        <p:cTn id="14" dur="166" decel="50000">
                                          <p:stCondLst>
                                            <p:cond delay="676"/>
                                          </p:stCondLst>
                                        </p:cTn>
                                        <p:tgtEl>
                                          <p:spTgt spid="155653"/>
                                        </p:tgtEl>
                                      </p:cBhvr>
                                      <p:to x="100000" y="100000"/>
                                    </p:animScale>
                                    <p:animScale>
                                      <p:cBhvr>
                                        <p:cTn id="15" dur="26">
                                          <p:stCondLst>
                                            <p:cond delay="1312"/>
                                          </p:stCondLst>
                                        </p:cTn>
                                        <p:tgtEl>
                                          <p:spTgt spid="155653"/>
                                        </p:tgtEl>
                                      </p:cBhvr>
                                      <p:to x="100000" y="80000"/>
                                    </p:animScale>
                                    <p:animScale>
                                      <p:cBhvr>
                                        <p:cTn id="16" dur="166" decel="50000">
                                          <p:stCondLst>
                                            <p:cond delay="1338"/>
                                          </p:stCondLst>
                                        </p:cTn>
                                        <p:tgtEl>
                                          <p:spTgt spid="155653"/>
                                        </p:tgtEl>
                                      </p:cBhvr>
                                      <p:to x="100000" y="100000"/>
                                    </p:animScale>
                                    <p:animScale>
                                      <p:cBhvr>
                                        <p:cTn id="17" dur="26">
                                          <p:stCondLst>
                                            <p:cond delay="1642"/>
                                          </p:stCondLst>
                                        </p:cTn>
                                        <p:tgtEl>
                                          <p:spTgt spid="155653"/>
                                        </p:tgtEl>
                                      </p:cBhvr>
                                      <p:to x="100000" y="90000"/>
                                    </p:animScale>
                                    <p:animScale>
                                      <p:cBhvr>
                                        <p:cTn id="18" dur="166" decel="50000">
                                          <p:stCondLst>
                                            <p:cond delay="1668"/>
                                          </p:stCondLst>
                                        </p:cTn>
                                        <p:tgtEl>
                                          <p:spTgt spid="155653"/>
                                        </p:tgtEl>
                                      </p:cBhvr>
                                      <p:to x="100000" y="100000"/>
                                    </p:animScale>
                                    <p:animScale>
                                      <p:cBhvr>
                                        <p:cTn id="19" dur="26">
                                          <p:stCondLst>
                                            <p:cond delay="1808"/>
                                          </p:stCondLst>
                                        </p:cTn>
                                        <p:tgtEl>
                                          <p:spTgt spid="155653"/>
                                        </p:tgtEl>
                                      </p:cBhvr>
                                      <p:to x="100000" y="95000"/>
                                    </p:animScale>
                                    <p:animScale>
                                      <p:cBhvr>
                                        <p:cTn id="20" dur="166" decel="50000">
                                          <p:stCondLst>
                                            <p:cond delay="1834"/>
                                          </p:stCondLst>
                                        </p:cTn>
                                        <p:tgtEl>
                                          <p:spTgt spid="155653"/>
                                        </p:tgtEl>
                                      </p:cBhvr>
                                      <p:to x="100000" y="100000"/>
                                    </p:animScale>
                                  </p:childTnLst>
                                </p:cTn>
                              </p:par>
                            </p:childTnLst>
                          </p:cTn>
                        </p:par>
                        <p:par>
                          <p:cTn id="21" fill="hold" nodeType="afterGroup">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55650"/>
                                        </p:tgtEl>
                                        <p:attrNameLst>
                                          <p:attrName>style.visibility</p:attrName>
                                        </p:attrNameLst>
                                      </p:cBhvr>
                                      <p:to>
                                        <p:strVal val="visible"/>
                                      </p:to>
                                    </p:set>
                                    <p:anim calcmode="discrete" valueType="clr">
                                      <p:cBhvr override="childStyle">
                                        <p:cTn id="24" dur="80"/>
                                        <p:tgtEl>
                                          <p:spTgt spid="155650"/>
                                        </p:tgtEl>
                                        <p:attrNameLst>
                                          <p:attrName>style.color</p:attrName>
                                        </p:attrNameLst>
                                      </p:cBhvr>
                                      <p:tavLst>
                                        <p:tav tm="0">
                                          <p:val>
                                            <p:clrVal>
                                              <a:srgbClr val="FF9933"/>
                                            </p:clrVal>
                                          </p:val>
                                        </p:tav>
                                        <p:tav tm="50000">
                                          <p:val>
                                            <p:clrVal>
                                              <a:schemeClr val="accent1"/>
                                            </p:clrVal>
                                          </p:val>
                                        </p:tav>
                                      </p:tavLst>
                                    </p:anim>
                                    <p:anim calcmode="discrete" valueType="clr">
                                      <p:cBhvr>
                                        <p:cTn id="25" dur="80"/>
                                        <p:tgtEl>
                                          <p:spTgt spid="155650"/>
                                        </p:tgtEl>
                                        <p:attrNameLst>
                                          <p:attrName>fillcolor</p:attrName>
                                        </p:attrNameLst>
                                      </p:cBhvr>
                                      <p:tavLst>
                                        <p:tav tm="0">
                                          <p:val>
                                            <p:clrVal>
                                              <a:schemeClr val="accent2"/>
                                            </p:clrVal>
                                          </p:val>
                                        </p:tav>
                                        <p:tav tm="50000">
                                          <p:val>
                                            <p:clrVal>
                                              <a:schemeClr val="hlink"/>
                                            </p:clrVal>
                                          </p:val>
                                        </p:tav>
                                      </p:tavLst>
                                    </p:anim>
                                    <p:set>
                                      <p:cBhvr>
                                        <p:cTn id="26" dur="80"/>
                                        <p:tgtEl>
                                          <p:spTgt spid="155650"/>
                                        </p:tgtEl>
                                        <p:attrNameLst>
                                          <p:attrName>fill.type</p:attrName>
                                        </p:attrNameLst>
                                      </p:cBhvr>
                                      <p:to>
                                        <p:strVal val="solid"/>
                                      </p:to>
                                    </p:set>
                                  </p:childTnLst>
                                </p:cTn>
                              </p:par>
                            </p:childTnLst>
                          </p:cTn>
                        </p:par>
                        <p:par>
                          <p:cTn id="27" fill="hold" nodeType="afterGroup">
                            <p:stCondLst>
                              <p:cond delay="7480"/>
                            </p:stCondLst>
                            <p:childTnLst>
                              <p:par>
                                <p:cTn id="28" presetID="1" presetClass="entr" presetSubtype="0" fill="hold" grpId="0" nodeType="afterEffect">
                                  <p:stCondLst>
                                    <p:cond delay="0"/>
                                  </p:stCondLst>
                                  <p:childTnLst>
                                    <p:set>
                                      <p:cBhvr>
                                        <p:cTn id="29" dur="1" fill="hold">
                                          <p:stCondLst>
                                            <p:cond delay="0"/>
                                          </p:stCondLst>
                                        </p:cTn>
                                        <p:tgtEl>
                                          <p:spTgt spid="155651"/>
                                        </p:tgtEl>
                                        <p:attrNameLst>
                                          <p:attrName>style.visibility</p:attrName>
                                        </p:attrNameLst>
                                      </p:cBhvr>
                                      <p:to>
                                        <p:strVal val="visible"/>
                                      </p:to>
                                    </p:set>
                                  </p:childTnLst>
                                </p:cTn>
                              </p:par>
                            </p:childTnLst>
                          </p:cTn>
                        </p:par>
                        <p:par>
                          <p:cTn id="30" fill="hold" nodeType="afterGroup">
                            <p:stCondLst>
                              <p:cond delay="7480"/>
                            </p:stCondLst>
                            <p:childTnLst>
                              <p:par>
                                <p:cTn id="31" presetID="1" presetClass="entr" presetSubtype="0" fill="hold" grpId="0" nodeType="afterEffect">
                                  <p:stCondLst>
                                    <p:cond delay="0"/>
                                  </p:stCondLst>
                                  <p:childTnLst>
                                    <p:set>
                                      <p:cBhvr>
                                        <p:cTn id="32" dur="1" fill="hold">
                                          <p:stCondLst>
                                            <p:cond delay="0"/>
                                          </p:stCondLst>
                                        </p:cTn>
                                        <p:tgtEl>
                                          <p:spTgt spid="155652"/>
                                        </p:tgtEl>
                                        <p:attrNameLst>
                                          <p:attrName>style.visibility</p:attrName>
                                        </p:attrNameLst>
                                      </p:cBhvr>
                                      <p:to>
                                        <p:strVal val="visible"/>
                                      </p:to>
                                    </p:set>
                                  </p:childTnLst>
                                </p:cTn>
                              </p:par>
                            </p:childTnLst>
                          </p:cTn>
                        </p:par>
                        <p:par>
                          <p:cTn id="33" fill="hold" nodeType="afterGroup">
                            <p:stCondLst>
                              <p:cond delay="748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155654"/>
                                        </p:tgtEl>
                                        <p:attrNameLst>
                                          <p:attrName>style.visibility</p:attrName>
                                        </p:attrNameLst>
                                      </p:cBhvr>
                                      <p:to>
                                        <p:strVal val="visible"/>
                                      </p:to>
                                    </p:set>
                                    <p:anim calcmode="lin" valueType="num">
                                      <p:cBhvr>
                                        <p:cTn id="36" dur="1000" fill="hold"/>
                                        <p:tgtEl>
                                          <p:spTgt spid="155654"/>
                                        </p:tgtEl>
                                        <p:attrNameLst>
                                          <p:attrName>ppt_w</p:attrName>
                                        </p:attrNameLst>
                                      </p:cBhvr>
                                      <p:tavLst>
                                        <p:tav tm="0">
                                          <p:val>
                                            <p:fltVal val="0"/>
                                          </p:val>
                                        </p:tav>
                                        <p:tav tm="100000">
                                          <p:val>
                                            <p:strVal val="#ppt_w"/>
                                          </p:val>
                                        </p:tav>
                                      </p:tavLst>
                                    </p:anim>
                                    <p:anim calcmode="lin" valueType="num">
                                      <p:cBhvr>
                                        <p:cTn id="37" dur="1000" fill="hold"/>
                                        <p:tgtEl>
                                          <p:spTgt spid="155654"/>
                                        </p:tgtEl>
                                        <p:attrNameLst>
                                          <p:attrName>ppt_h</p:attrName>
                                        </p:attrNameLst>
                                      </p:cBhvr>
                                      <p:tavLst>
                                        <p:tav tm="0">
                                          <p:val>
                                            <p:fltVal val="0"/>
                                          </p:val>
                                        </p:tav>
                                        <p:tav tm="100000">
                                          <p:val>
                                            <p:strVal val="#ppt_h"/>
                                          </p:val>
                                        </p:tav>
                                      </p:tavLst>
                                    </p:anim>
                                    <p:anim calcmode="lin" valueType="num">
                                      <p:cBhvr>
                                        <p:cTn id="38" dur="1000" fill="hold"/>
                                        <p:tgtEl>
                                          <p:spTgt spid="155654"/>
                                        </p:tgtEl>
                                        <p:attrNameLst>
                                          <p:attrName>style.rotation</p:attrName>
                                        </p:attrNameLst>
                                      </p:cBhvr>
                                      <p:tavLst>
                                        <p:tav tm="0">
                                          <p:val>
                                            <p:fltVal val="90"/>
                                          </p:val>
                                        </p:tav>
                                        <p:tav tm="100000">
                                          <p:val>
                                            <p:fltVal val="0"/>
                                          </p:val>
                                        </p:tav>
                                      </p:tavLst>
                                    </p:anim>
                                    <p:animEffect transition="in" filter="fade">
                                      <p:cBhvr>
                                        <p:cTn id="39" dur="1000"/>
                                        <p:tgtEl>
                                          <p:spTgt spid="15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animBg="1"/>
      <p:bldP spid="155652" grpId="0" animBg="1"/>
      <p:bldP spid="155653" grpId="0"/>
      <p:bldP spid="1556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76200"/>
            <a:ext cx="838200" cy="304800"/>
          </a:xfrm>
        </p:spPr>
        <p:txBody>
          <a:bodyPr/>
          <a:lstStyle/>
          <a:p>
            <a:pPr algn="l" eaLnBrk="1" hangingPunct="1"/>
            <a:r>
              <a:rPr lang="en-US" altLang="en-US" sz="1200" b="1" smtClean="0">
                <a:solidFill>
                  <a:schemeClr val="accent1"/>
                </a:solidFill>
                <a:effectLst/>
                <a:latin typeface="Verdana" pitchFamily="34" charset="0"/>
              </a:rPr>
              <a:t>Q2C</a:t>
            </a:r>
          </a:p>
        </p:txBody>
      </p:sp>
      <p:sp>
        <p:nvSpPr>
          <p:cNvPr id="156675" name="Rectangle 3"/>
          <p:cNvSpPr>
            <a:spLocks noChangeArrowheads="1"/>
          </p:cNvSpPr>
          <p:nvPr/>
        </p:nvSpPr>
        <p:spPr bwMode="auto">
          <a:xfrm>
            <a:off x="1143000" y="2133600"/>
            <a:ext cx="6934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The Open Meeting Act only covers “prearranged” meetings.</a:t>
            </a:r>
          </a:p>
        </p:txBody>
      </p:sp>
      <p:sp>
        <p:nvSpPr>
          <p:cNvPr id="156676" name="Rectangle 4"/>
          <p:cNvSpPr>
            <a:spLocks noChangeArrowheads="1"/>
          </p:cNvSpPr>
          <p:nvPr/>
        </p:nvSpPr>
        <p:spPr bwMode="auto">
          <a:xfrm>
            <a:off x="3276600" y="990600"/>
            <a:ext cx="251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27653" name="AutoShape 5">
            <a:hlinkClick r:id="" action="ppaction://hlinkshowjump?jump=lastslideviewed" highlightClick="1"/>
          </p:cNvPr>
          <p:cNvSpPr>
            <a:spLocks noChangeArrowheads="1"/>
          </p:cNvSpPr>
          <p:nvPr/>
        </p:nvSpPr>
        <p:spPr bwMode="auto">
          <a:xfrm>
            <a:off x="17526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765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2765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split/>
    <p:sndAc>
      <p:stSnd>
        <p:snd r:embed="rId2" name="Goodans2.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Because the Rockne City Council was discussing personnel matters, it was entitled to conduct its discussion regarding disbanding the police force in executive session.</a:t>
            </a:r>
          </a:p>
        </p:txBody>
      </p:sp>
      <p:sp>
        <p:nvSpPr>
          <p:cNvPr id="66563" name="Text Box 3">
            <a:hlinkClick r:id="" action="ppaction://noaction">
              <a:snd r:embed="rId3" name="Incorr1.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66564" name="Rectangle 4"/>
          <p:cNvSpPr>
            <a:spLocks noChangeArrowheads="1"/>
          </p:cNvSpPr>
          <p:nvPr/>
        </p:nvSpPr>
        <p:spPr bwMode="auto">
          <a:xfrm>
            <a:off x="7620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z="4800" smtClean="0">
                <a:solidFill>
                  <a:srgbClr val="6699FF"/>
                </a:solidFill>
                <a:latin typeface="Monotype Corsiva" pitchFamily="66" charset="0"/>
              </a:rPr>
              <a:t>Question 3</a:t>
            </a:r>
          </a:p>
        </p:txBody>
      </p:sp>
      <p:sp>
        <p:nvSpPr>
          <p:cNvPr id="66565" name="Text Box 5">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66567" name="Rectangle 7"/>
          <p:cNvSpPr>
            <a:spLocks noGrp="1" noChangeArrowheads="1"/>
          </p:cNvSpPr>
          <p:nvPr>
            <p:ph type="title"/>
          </p:nvPr>
        </p:nvSpPr>
        <p:spPr>
          <a:xfrm>
            <a:off x="0" y="0"/>
            <a:ext cx="609600" cy="484188"/>
          </a:xfrm>
        </p:spPr>
        <p:txBody>
          <a:bodyPr/>
          <a:lstStyle/>
          <a:p>
            <a:pPr algn="l" eaLnBrk="1" hangingPunct="1">
              <a:defRPr/>
            </a:pPr>
            <a:r>
              <a:rPr lang="en-US" altLang="en-US" sz="1400" smtClean="0">
                <a:solidFill>
                  <a:schemeClr val="bg1"/>
                </a:solidFill>
                <a:latin typeface="Verdana" pitchFamily="34" charset="0"/>
              </a:rPr>
              <a:t>Q3</a:t>
            </a:r>
          </a:p>
        </p:txBody>
      </p:sp>
    </p:spTree>
  </p:cSld>
  <p:clrMapOvr>
    <a:masterClrMapping/>
  </p:clrMapOvr>
  <p:transition spd="slow" advClick="0">
    <p:zoom/>
    <p:sndAc>
      <p:stSnd>
        <p:snd r:embed="rId2" name="Answ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6562"/>
                                        </p:tgtEl>
                                        <p:attrNameLst>
                                          <p:attrName>style.visibility</p:attrName>
                                        </p:attrNameLst>
                                      </p:cBhvr>
                                      <p:to>
                                        <p:strVal val="visible"/>
                                      </p:to>
                                    </p:set>
                                    <p:anim calcmode="discrete" valueType="clr">
                                      <p:cBhvr override="childStyle">
                                        <p:cTn id="11" dur="80"/>
                                        <p:tgtEl>
                                          <p:spTgt spid="6656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6562"/>
                                        </p:tgtEl>
                                        <p:attrNameLst>
                                          <p:attrName>fillcolor</p:attrName>
                                        </p:attrNameLst>
                                      </p:cBhvr>
                                      <p:tavLst>
                                        <p:tav tm="0">
                                          <p:val>
                                            <p:clrVal>
                                              <a:schemeClr val="accent2"/>
                                            </p:clrVal>
                                          </p:val>
                                        </p:tav>
                                        <p:tav tm="50000">
                                          <p:val>
                                            <p:clrVal>
                                              <a:schemeClr val="hlink"/>
                                            </p:clrVal>
                                          </p:val>
                                        </p:tav>
                                      </p:tavLst>
                                    </p:anim>
                                    <p:set>
                                      <p:cBhvr>
                                        <p:cTn id="13" dur="80"/>
                                        <p:tgtEl>
                                          <p:spTgt spid="66562"/>
                                        </p:tgtEl>
                                        <p:attrNameLst>
                                          <p:attrName>fill.type</p:attrName>
                                        </p:attrNameLst>
                                      </p:cBhvr>
                                      <p:to>
                                        <p:strVal val="solid"/>
                                      </p:to>
                                    </p:set>
                                  </p:childTnLst>
                                </p:cTn>
                              </p:par>
                            </p:childTnLst>
                          </p:cTn>
                        </p:par>
                        <p:par>
                          <p:cTn id="14" fill="hold" nodeType="afterGroup">
                            <p:stCondLst>
                              <p:cond delay="6300"/>
                            </p:stCondLst>
                            <p:childTnLst>
                              <p:par>
                                <p:cTn id="15" presetID="2" presetClass="entr" presetSubtype="2" fill="hold" grpId="0" nodeType="afterEffect">
                                  <p:stCondLst>
                                    <p:cond delay="0"/>
                                  </p:stCondLst>
                                  <p:childTnLst>
                                    <p:set>
                                      <p:cBhvr>
                                        <p:cTn id="16" dur="1" fill="hold">
                                          <p:stCondLst>
                                            <p:cond delay="0"/>
                                          </p:stCondLst>
                                        </p:cTn>
                                        <p:tgtEl>
                                          <p:spTgt spid="66563"/>
                                        </p:tgtEl>
                                        <p:attrNameLst>
                                          <p:attrName>style.visibility</p:attrName>
                                        </p:attrNameLst>
                                      </p:cBhvr>
                                      <p:to>
                                        <p:strVal val="visible"/>
                                      </p:to>
                                    </p:set>
                                    <p:anim calcmode="lin" valueType="num">
                                      <p:cBhvr additive="base">
                                        <p:cTn id="17" dur="500" fill="hold"/>
                                        <p:tgtEl>
                                          <p:spTgt spid="66563"/>
                                        </p:tgtEl>
                                        <p:attrNameLst>
                                          <p:attrName>ppt_x</p:attrName>
                                        </p:attrNameLst>
                                      </p:cBhvr>
                                      <p:tavLst>
                                        <p:tav tm="0">
                                          <p:val>
                                            <p:strVal val="1+#ppt_w/2"/>
                                          </p:val>
                                        </p:tav>
                                        <p:tav tm="100000">
                                          <p:val>
                                            <p:strVal val="#ppt_x"/>
                                          </p:val>
                                        </p:tav>
                                      </p:tavLst>
                                    </p:anim>
                                    <p:anim calcmode="lin" valueType="num">
                                      <p:cBhvr additive="base">
                                        <p:cTn id="18" dur="500" fill="hold"/>
                                        <p:tgtEl>
                                          <p:spTgt spid="6656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800"/>
                            </p:stCondLst>
                            <p:childTnLst>
                              <p:par>
                                <p:cTn id="20" presetID="2" presetClass="entr" presetSubtype="2" fill="hold" grpId="0" nodeType="afterEffect">
                                  <p:stCondLst>
                                    <p:cond delay="0"/>
                                  </p:stCondLst>
                                  <p:childTnLst>
                                    <p:set>
                                      <p:cBhvr>
                                        <p:cTn id="21" dur="1" fill="hold">
                                          <p:stCondLst>
                                            <p:cond delay="0"/>
                                          </p:stCondLst>
                                        </p:cTn>
                                        <p:tgtEl>
                                          <p:spTgt spid="66565"/>
                                        </p:tgtEl>
                                        <p:attrNameLst>
                                          <p:attrName>style.visibility</p:attrName>
                                        </p:attrNameLst>
                                      </p:cBhvr>
                                      <p:to>
                                        <p:strVal val="visible"/>
                                      </p:to>
                                    </p:set>
                                    <p:anim calcmode="lin" valueType="num">
                                      <p:cBhvr additive="base">
                                        <p:cTn id="22" dur="500" fill="hold"/>
                                        <p:tgtEl>
                                          <p:spTgt spid="66565"/>
                                        </p:tgtEl>
                                        <p:attrNameLst>
                                          <p:attrName>ppt_x</p:attrName>
                                        </p:attrNameLst>
                                      </p:cBhvr>
                                      <p:tavLst>
                                        <p:tav tm="0">
                                          <p:val>
                                            <p:strVal val="1+#ppt_w/2"/>
                                          </p:val>
                                        </p:tav>
                                        <p:tav tm="100000">
                                          <p:val>
                                            <p:strVal val="#ppt_x"/>
                                          </p:val>
                                        </p:tav>
                                      </p:tavLst>
                                    </p:anim>
                                    <p:anim calcmode="lin" valueType="num">
                                      <p:cBhvr additive="base">
                                        <p:cTn id="23"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animBg="1"/>
      <p:bldP spid="66564" grpId="0"/>
      <p:bldP spid="665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762000" cy="484188"/>
          </a:xfrm>
        </p:spPr>
        <p:txBody>
          <a:bodyPr/>
          <a:lstStyle/>
          <a:p>
            <a:pPr algn="l" eaLnBrk="1" hangingPunct="1">
              <a:defRPr/>
            </a:pPr>
            <a:r>
              <a:rPr lang="en-US" altLang="en-US" sz="1600" smtClean="0"/>
              <a:t>Q3C</a:t>
            </a:r>
          </a:p>
        </p:txBody>
      </p:sp>
      <p:sp>
        <p:nvSpPr>
          <p:cNvPr id="67587"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False</a:t>
            </a:r>
          </a:p>
          <a:p>
            <a:pPr algn="just" eaLnBrk="1" hangingPunct="1">
              <a:defRPr/>
            </a:pPr>
            <a:r>
              <a:rPr lang="en-US" altLang="en-US" sz="2000" smtClean="0">
                <a:latin typeface="Lucida Sans Unicode" pitchFamily="34" charset="0"/>
              </a:rPr>
              <a:t>The personnel matters must concern action involving a specific employee.</a:t>
            </a:r>
          </a:p>
        </p:txBody>
      </p:sp>
      <p:sp>
        <p:nvSpPr>
          <p:cNvPr id="6758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29701" name="AutoShape 5">
            <a:hlinkClick r:id="rId3" action="ppaction://hlinksldjump"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970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29703" name="Picture 7" descr="Y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Correct1.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143000" y="1371600"/>
            <a:ext cx="701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Because council met with its attorney concerning a potential lawsuit those deliberations were properly conducted in executive session.</a:t>
            </a:r>
          </a:p>
        </p:txBody>
      </p:sp>
      <p:sp>
        <p:nvSpPr>
          <p:cNvPr id="69635" name="Text Box 3">
            <a:hlinkClick r:id="" action="ppaction://noaction">
              <a:snd r:embed="rId3" name="Incorr1.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69636" name="Rectangle 4"/>
          <p:cNvSpPr>
            <a:spLocks noChangeArrowheads="1"/>
          </p:cNvSpPr>
          <p:nvPr/>
        </p:nvSpPr>
        <p:spPr bwMode="auto">
          <a:xfrm>
            <a:off x="7620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z="4800" smtClean="0">
                <a:solidFill>
                  <a:srgbClr val="6699FF"/>
                </a:solidFill>
                <a:latin typeface="Monotype Corsiva" pitchFamily="66" charset="0"/>
              </a:rPr>
              <a:t>Question 4</a:t>
            </a:r>
          </a:p>
        </p:txBody>
      </p:sp>
      <p:sp>
        <p:nvSpPr>
          <p:cNvPr id="69637" name="Text Box 5">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30726" name="Rectangle 6"/>
          <p:cNvSpPr>
            <a:spLocks noGrp="1" noChangeArrowheads="1"/>
          </p:cNvSpPr>
          <p:nvPr>
            <p:ph type="title"/>
          </p:nvPr>
        </p:nvSpPr>
        <p:spPr>
          <a:xfrm>
            <a:off x="0" y="0"/>
            <a:ext cx="533400" cy="381000"/>
          </a:xfrm>
          <a:noFill/>
        </p:spPr>
        <p:txBody>
          <a:bodyPr/>
          <a:lstStyle/>
          <a:p>
            <a:pPr algn="l" eaLnBrk="1" hangingPunct="1"/>
            <a:r>
              <a:rPr lang="en-US" altLang="en-US" sz="1200" b="1" smtClean="0">
                <a:solidFill>
                  <a:schemeClr val="accent1"/>
                </a:solidFill>
                <a:effectLst/>
                <a:latin typeface="Verdana" pitchFamily="34" charset="0"/>
              </a:rPr>
              <a:t>Q3</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35663" y="2971054"/>
            <a:ext cx="1425073" cy="21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omb dir="vert"/>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ox(in)">
                                      <p:cBhvr>
                                        <p:cTn id="7" dur="500"/>
                                        <p:tgtEl>
                                          <p:spTgt spid="69636"/>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9634"/>
                                        </p:tgtEl>
                                        <p:attrNameLst>
                                          <p:attrName>style.visibility</p:attrName>
                                        </p:attrNameLst>
                                      </p:cBhvr>
                                      <p:to>
                                        <p:strVal val="visible"/>
                                      </p:to>
                                    </p:set>
                                    <p:anim calcmode="discrete" valueType="clr">
                                      <p:cBhvr override="childStyle">
                                        <p:cTn id="11" dur="80"/>
                                        <p:tgtEl>
                                          <p:spTgt spid="6963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9634"/>
                                        </p:tgtEl>
                                        <p:attrNameLst>
                                          <p:attrName>fillcolor</p:attrName>
                                        </p:attrNameLst>
                                      </p:cBhvr>
                                      <p:tavLst>
                                        <p:tav tm="0">
                                          <p:val>
                                            <p:clrVal>
                                              <a:schemeClr val="accent2"/>
                                            </p:clrVal>
                                          </p:val>
                                        </p:tav>
                                        <p:tav tm="50000">
                                          <p:val>
                                            <p:clrVal>
                                              <a:schemeClr val="hlink"/>
                                            </p:clrVal>
                                          </p:val>
                                        </p:tav>
                                      </p:tavLst>
                                    </p:anim>
                                    <p:set>
                                      <p:cBhvr>
                                        <p:cTn id="13" dur="80"/>
                                        <p:tgtEl>
                                          <p:spTgt spid="69634"/>
                                        </p:tgtEl>
                                        <p:attrNameLst>
                                          <p:attrName>fill.type</p:attrName>
                                        </p:attrNameLst>
                                      </p:cBhvr>
                                      <p:to>
                                        <p:strVal val="solid"/>
                                      </p:to>
                                    </p:set>
                                  </p:childTnLst>
                                </p:cTn>
                              </p:par>
                            </p:childTnLst>
                          </p:cTn>
                        </p:par>
                        <p:par>
                          <p:cTn id="14" fill="hold" nodeType="afterGroup">
                            <p:stCondLst>
                              <p:cond delay="5220"/>
                            </p:stCondLst>
                            <p:childTnLst>
                              <p:par>
                                <p:cTn id="15" presetID="2" presetClass="entr" presetSubtype="2" fill="hold" grpId="0" nodeType="after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additive="base">
                                        <p:cTn id="17" dur="500" fill="hold"/>
                                        <p:tgtEl>
                                          <p:spTgt spid="69635"/>
                                        </p:tgtEl>
                                        <p:attrNameLst>
                                          <p:attrName>ppt_x</p:attrName>
                                        </p:attrNameLst>
                                      </p:cBhvr>
                                      <p:tavLst>
                                        <p:tav tm="0">
                                          <p:val>
                                            <p:strVal val="1+#ppt_w/2"/>
                                          </p:val>
                                        </p:tav>
                                        <p:tav tm="100000">
                                          <p:val>
                                            <p:strVal val="#ppt_x"/>
                                          </p:val>
                                        </p:tav>
                                      </p:tavLst>
                                    </p:anim>
                                    <p:anim calcmode="lin" valueType="num">
                                      <p:cBhvr additive="base">
                                        <p:cTn id="18" dur="500" fill="hold"/>
                                        <p:tgtEl>
                                          <p:spTgt spid="6963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720"/>
                            </p:stCondLst>
                            <p:childTnLst>
                              <p:par>
                                <p:cTn id="20" presetID="2" presetClass="entr" presetSubtype="2" fill="hold" grpId="0" nodeType="afterEffect">
                                  <p:stCondLst>
                                    <p:cond delay="0"/>
                                  </p:stCondLst>
                                  <p:childTnLst>
                                    <p:set>
                                      <p:cBhvr>
                                        <p:cTn id="21" dur="1" fill="hold">
                                          <p:stCondLst>
                                            <p:cond delay="0"/>
                                          </p:stCondLst>
                                        </p:cTn>
                                        <p:tgtEl>
                                          <p:spTgt spid="69637"/>
                                        </p:tgtEl>
                                        <p:attrNameLst>
                                          <p:attrName>style.visibility</p:attrName>
                                        </p:attrNameLst>
                                      </p:cBhvr>
                                      <p:to>
                                        <p:strVal val="visible"/>
                                      </p:to>
                                    </p:set>
                                    <p:anim calcmode="lin" valueType="num">
                                      <p:cBhvr additive="base">
                                        <p:cTn id="22" dur="500" fill="hold"/>
                                        <p:tgtEl>
                                          <p:spTgt spid="69637"/>
                                        </p:tgtEl>
                                        <p:attrNameLst>
                                          <p:attrName>ppt_x</p:attrName>
                                        </p:attrNameLst>
                                      </p:cBhvr>
                                      <p:tavLst>
                                        <p:tav tm="0">
                                          <p:val>
                                            <p:strVal val="1+#ppt_w/2"/>
                                          </p:val>
                                        </p:tav>
                                        <p:tav tm="100000">
                                          <p:val>
                                            <p:strVal val="#ppt_x"/>
                                          </p:val>
                                        </p:tav>
                                      </p:tavLst>
                                    </p:anim>
                                    <p:anim calcmode="lin" valueType="num">
                                      <p:cBhvr additive="base">
                                        <p:cTn id="23" dur="500" fill="hold"/>
                                        <p:tgtEl>
                                          <p:spTgt spid="69637"/>
                                        </p:tgtEl>
                                        <p:attrNameLst>
                                          <p:attrName>ppt_y</p:attrName>
                                        </p:attrNameLst>
                                      </p:cBhvr>
                                      <p:tavLst>
                                        <p:tav tm="0">
                                          <p:val>
                                            <p:strVal val="#ppt_y"/>
                                          </p:val>
                                        </p:tav>
                                        <p:tav tm="100000">
                                          <p:val>
                                            <p:strVal val="#ppt_y"/>
                                          </p:val>
                                        </p:tav>
                                      </p:tavLst>
                                    </p:anim>
                                  </p:childTnLst>
                                </p:cTn>
                              </p:par>
                            </p:childTnLst>
                          </p:cTn>
                        </p:par>
                        <p:par>
                          <p:cTn id="24" fill="hold">
                            <p:stCondLst>
                              <p:cond delay="6220"/>
                            </p:stCondLst>
                            <p:childTnLst>
                              <p:par>
                                <p:cTn id="25" presetID="21"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8)">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animBg="1"/>
      <p:bldP spid="69636" grpId="0"/>
      <p:bldP spid="696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609600" cy="304800"/>
          </a:xfrm>
        </p:spPr>
        <p:txBody>
          <a:bodyPr/>
          <a:lstStyle/>
          <a:p>
            <a:pPr algn="l" eaLnBrk="1" hangingPunct="1"/>
            <a:r>
              <a:rPr lang="en-US" altLang="en-US" sz="1200" b="1" smtClean="0">
                <a:solidFill>
                  <a:schemeClr val="accent1"/>
                </a:solidFill>
                <a:effectLst/>
                <a:latin typeface="Verdana" pitchFamily="34" charset="0"/>
              </a:rPr>
              <a:t>Q3C</a:t>
            </a:r>
          </a:p>
        </p:txBody>
      </p:sp>
      <p:sp>
        <p:nvSpPr>
          <p:cNvPr id="70659"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False</a:t>
            </a:r>
          </a:p>
          <a:p>
            <a:pPr algn="just" eaLnBrk="1" hangingPunct="1">
              <a:defRPr/>
            </a:pPr>
            <a:r>
              <a:rPr lang="en-US" altLang="en-US" sz="2000" smtClean="0">
                <a:latin typeface="Lucida Sans Unicode" pitchFamily="34" charset="0"/>
              </a:rPr>
              <a:t>Conferences with counsel must concern pending or imminent court action.</a:t>
            </a:r>
          </a:p>
        </p:txBody>
      </p:sp>
      <p:sp>
        <p:nvSpPr>
          <p:cNvPr id="7066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31749" name="AutoShape 5">
            <a:hlinkClick r:id="rId3" action="ppaction://hlinksldjump"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175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31751" name="Picture 7" descr="Y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838200" y="5334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Rockne’s Mayor, Michael </a:t>
            </a:r>
            <a:r>
              <a:rPr lang="en-US" altLang="en-US" dirty="0" err="1">
                <a:effectLst>
                  <a:outerShdw blurRad="38100" dist="38100" dir="2700000" algn="tl">
                    <a:srgbClr val="FFFFFF"/>
                  </a:outerShdw>
                </a:effectLst>
                <a:latin typeface="Lucida Sans Unicode" pitchFamily="34" charset="0"/>
              </a:rPr>
              <a:t>Bergbloom</a:t>
            </a:r>
            <a:r>
              <a:rPr lang="en-US" altLang="en-US" dirty="0">
                <a:effectLst>
                  <a:outerShdw blurRad="38100" dist="38100" dir="2700000" algn="tl">
                    <a:srgbClr val="FFFFFF"/>
                  </a:outerShdw>
                </a:effectLst>
                <a:latin typeface="Lucida Sans Unicode" pitchFamily="34" charset="0"/>
              </a:rPr>
              <a:t>, has asked the City Council to consider whether Rockne should continue to maintain a police force, or whether it should delegate that function to…</a:t>
            </a:r>
          </a:p>
        </p:txBody>
      </p:sp>
      <p:pic>
        <p:nvPicPr>
          <p:cNvPr id="16589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187" y="1693639"/>
            <a:ext cx="3490913" cy="4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heel(8)">
                                      <p:cBhvr>
                                        <p:cTn id="7" dur="10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Could Rockne City Council conduct an interview of Theisman in executive session?</a:t>
            </a:r>
          </a:p>
        </p:txBody>
      </p:sp>
      <p:sp>
        <p:nvSpPr>
          <p:cNvPr id="72707"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72709" name="Text Box 5">
            <a:hlinkClick r:id="" action="ppaction://noaction">
              <a:snd r:embed="rId4" name="wawawawa.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72712" name="Rectangle 8"/>
          <p:cNvSpPr>
            <a:spLocks noGrp="1" noChangeArrowheads="1"/>
          </p:cNvSpPr>
          <p:nvPr>
            <p:ph type="title"/>
          </p:nvPr>
        </p:nvSpPr>
        <p:spPr>
          <a:xfrm>
            <a:off x="457200" y="0"/>
            <a:ext cx="8229600" cy="838200"/>
          </a:xfrm>
        </p:spPr>
        <p:txBody>
          <a:bodyPr/>
          <a:lstStyle/>
          <a:p>
            <a:pPr eaLnBrk="1" hangingPunct="1">
              <a:defRPr/>
            </a:pPr>
            <a:r>
              <a:rPr lang="en-US" altLang="en-US" sz="4800" smtClean="0">
                <a:solidFill>
                  <a:srgbClr val="6699FF"/>
                </a:solidFill>
                <a:latin typeface="Monotype Corsiva" pitchFamily="66" charset="0"/>
              </a:rPr>
              <a:t>Question</a:t>
            </a:r>
            <a:r>
              <a:rPr lang="en-US" altLang="en-US" sz="4000" smtClean="0">
                <a:solidFill>
                  <a:srgbClr val="6699FF"/>
                </a:solidFill>
                <a:latin typeface="Monotype Corsiva" pitchFamily="66" charset="0"/>
              </a:rPr>
              <a:t> 5</a:t>
            </a:r>
          </a:p>
        </p:txBody>
      </p:sp>
      <p:sp>
        <p:nvSpPr>
          <p:cNvPr id="72713" name="Text Box 9">
            <a:hlinkClick r:id="" action="ppaction://noaction">
              <a:snd r:embed="rId5" name="Incorr2.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72714" name="Picture 10"/>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a:xfrm>
            <a:off x="3581400" y="2464795"/>
            <a:ext cx="2212975" cy="25380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dissolv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2706"/>
                                        </p:tgtEl>
                                        <p:attrNameLst>
                                          <p:attrName>style.visibility</p:attrName>
                                        </p:attrNameLst>
                                      </p:cBhvr>
                                      <p:to>
                                        <p:strVal val="visible"/>
                                      </p:to>
                                    </p:set>
                                    <p:anim calcmode="discrete" valueType="clr">
                                      <p:cBhvr override="childStyle">
                                        <p:cTn id="7" dur="80"/>
                                        <p:tgtEl>
                                          <p:spTgt spid="72706"/>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72706"/>
                                        </p:tgtEl>
                                        <p:attrNameLst>
                                          <p:attrName>fillcolor</p:attrName>
                                        </p:attrNameLst>
                                      </p:cBhvr>
                                      <p:tavLst>
                                        <p:tav tm="0">
                                          <p:val>
                                            <p:clrVal>
                                              <a:schemeClr val="accent2"/>
                                            </p:clrVal>
                                          </p:val>
                                        </p:tav>
                                        <p:tav tm="50000">
                                          <p:val>
                                            <p:clrVal>
                                              <a:schemeClr val="hlink"/>
                                            </p:clrVal>
                                          </p:val>
                                        </p:tav>
                                      </p:tavLst>
                                    </p:anim>
                                    <p:set>
                                      <p:cBhvr>
                                        <p:cTn id="9" dur="80"/>
                                        <p:tgtEl>
                                          <p:spTgt spid="72706"/>
                                        </p:tgtEl>
                                        <p:attrNameLst>
                                          <p:attrName>fill.type</p:attrName>
                                        </p:attrNameLst>
                                      </p:cBhvr>
                                      <p:to>
                                        <p:strVal val="solid"/>
                                      </p:to>
                                    </p:set>
                                  </p:childTnLst>
                                </p:cTn>
                              </p:par>
                            </p:childTnLst>
                          </p:cTn>
                        </p:par>
                        <p:par>
                          <p:cTn id="10" fill="hold" nodeType="afterGroup">
                            <p:stCondLst>
                              <p:cond delay="2800"/>
                            </p:stCondLst>
                            <p:childTnLst>
                              <p:par>
                                <p:cTn id="11" presetID="2" presetClass="entr" presetSubtype="2" fill="hold" grpId="0" nodeType="afterEffect">
                                  <p:stCondLst>
                                    <p:cond delay="0"/>
                                  </p:stCondLst>
                                  <p:childTnLst>
                                    <p:set>
                                      <p:cBhvr>
                                        <p:cTn id="12" dur="1" fill="hold">
                                          <p:stCondLst>
                                            <p:cond delay="0"/>
                                          </p:stCondLst>
                                        </p:cTn>
                                        <p:tgtEl>
                                          <p:spTgt spid="72713"/>
                                        </p:tgtEl>
                                        <p:attrNameLst>
                                          <p:attrName>style.visibility</p:attrName>
                                        </p:attrNameLst>
                                      </p:cBhvr>
                                      <p:to>
                                        <p:strVal val="visible"/>
                                      </p:to>
                                    </p:set>
                                    <p:anim calcmode="lin" valueType="num">
                                      <p:cBhvr additive="base">
                                        <p:cTn id="13" dur="500" fill="hold"/>
                                        <p:tgtEl>
                                          <p:spTgt spid="72713"/>
                                        </p:tgtEl>
                                        <p:attrNameLst>
                                          <p:attrName>ppt_x</p:attrName>
                                        </p:attrNameLst>
                                      </p:cBhvr>
                                      <p:tavLst>
                                        <p:tav tm="0">
                                          <p:val>
                                            <p:strVal val="1+#ppt_w/2"/>
                                          </p:val>
                                        </p:tav>
                                        <p:tav tm="100000">
                                          <p:val>
                                            <p:strVal val="#ppt_x"/>
                                          </p:val>
                                        </p:tav>
                                      </p:tavLst>
                                    </p:anim>
                                    <p:anim calcmode="lin" valueType="num">
                                      <p:cBhvr additive="base">
                                        <p:cTn id="14" dur="500" fill="hold"/>
                                        <p:tgtEl>
                                          <p:spTgt spid="7271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300"/>
                            </p:stCondLst>
                            <p:childTnLst>
                              <p:par>
                                <p:cTn id="16" presetID="2" presetClass="entr" presetSubtype="2" fill="hold" grpId="0" nodeType="afterEffect">
                                  <p:stCondLst>
                                    <p:cond delay="0"/>
                                  </p:stCondLst>
                                  <p:childTnLst>
                                    <p:set>
                                      <p:cBhvr>
                                        <p:cTn id="17" dur="1" fill="hold">
                                          <p:stCondLst>
                                            <p:cond delay="0"/>
                                          </p:stCondLst>
                                        </p:cTn>
                                        <p:tgtEl>
                                          <p:spTgt spid="72707"/>
                                        </p:tgtEl>
                                        <p:attrNameLst>
                                          <p:attrName>style.visibility</p:attrName>
                                        </p:attrNameLst>
                                      </p:cBhvr>
                                      <p:to>
                                        <p:strVal val="visible"/>
                                      </p:to>
                                    </p:set>
                                    <p:anim calcmode="lin" valueType="num">
                                      <p:cBhvr additive="base">
                                        <p:cTn id="18" dur="500" fill="hold"/>
                                        <p:tgtEl>
                                          <p:spTgt spid="72707"/>
                                        </p:tgtEl>
                                        <p:attrNameLst>
                                          <p:attrName>ppt_x</p:attrName>
                                        </p:attrNameLst>
                                      </p:cBhvr>
                                      <p:tavLst>
                                        <p:tav tm="0">
                                          <p:val>
                                            <p:strVal val="1+#ppt_w/2"/>
                                          </p:val>
                                        </p:tav>
                                        <p:tav tm="100000">
                                          <p:val>
                                            <p:strVal val="#ppt_x"/>
                                          </p:val>
                                        </p:tav>
                                      </p:tavLst>
                                    </p:anim>
                                    <p:anim calcmode="lin" valueType="num">
                                      <p:cBhvr additive="base">
                                        <p:cTn id="19" dur="500" fill="hold"/>
                                        <p:tgtEl>
                                          <p:spTgt spid="7270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800"/>
                            </p:stCondLst>
                            <p:childTnLst>
                              <p:par>
                                <p:cTn id="21" presetID="2" presetClass="entr" presetSubtype="2" fill="hold" grpId="0" nodeType="afterEffect">
                                  <p:stCondLst>
                                    <p:cond delay="0"/>
                                  </p:stCondLst>
                                  <p:childTnLst>
                                    <p:set>
                                      <p:cBhvr>
                                        <p:cTn id="22" dur="1" fill="hold">
                                          <p:stCondLst>
                                            <p:cond delay="0"/>
                                          </p:stCondLst>
                                        </p:cTn>
                                        <p:tgtEl>
                                          <p:spTgt spid="72709"/>
                                        </p:tgtEl>
                                        <p:attrNameLst>
                                          <p:attrName>style.visibility</p:attrName>
                                        </p:attrNameLst>
                                      </p:cBhvr>
                                      <p:to>
                                        <p:strVal val="visible"/>
                                      </p:to>
                                    </p:set>
                                    <p:anim calcmode="lin" valueType="num">
                                      <p:cBhvr additive="base">
                                        <p:cTn id="23" dur="500" fill="hold"/>
                                        <p:tgtEl>
                                          <p:spTgt spid="72709"/>
                                        </p:tgtEl>
                                        <p:attrNameLst>
                                          <p:attrName>ppt_x</p:attrName>
                                        </p:attrNameLst>
                                      </p:cBhvr>
                                      <p:tavLst>
                                        <p:tav tm="0">
                                          <p:val>
                                            <p:strVal val="1+#ppt_w/2"/>
                                          </p:val>
                                        </p:tav>
                                        <p:tav tm="100000">
                                          <p:val>
                                            <p:strVal val="#ppt_x"/>
                                          </p:val>
                                        </p:tav>
                                      </p:tavLst>
                                    </p:anim>
                                    <p:anim calcmode="lin" valueType="num">
                                      <p:cBhvr additive="base">
                                        <p:cTn id="24" dur="500" fill="hold"/>
                                        <p:tgtEl>
                                          <p:spTgt spid="7270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4300"/>
                            </p:stCondLst>
                            <p:childTnLst>
                              <p:par>
                                <p:cTn id="26" presetID="21" presetClass="entr" presetSubtype="8" fill="hold" nodeType="afterEffect">
                                  <p:stCondLst>
                                    <p:cond delay="0"/>
                                  </p:stCondLst>
                                  <p:childTnLst>
                                    <p:set>
                                      <p:cBhvr>
                                        <p:cTn id="27" dur="1" fill="hold">
                                          <p:stCondLst>
                                            <p:cond delay="0"/>
                                          </p:stCondLst>
                                        </p:cTn>
                                        <p:tgtEl>
                                          <p:spTgt spid="72714"/>
                                        </p:tgtEl>
                                        <p:attrNameLst>
                                          <p:attrName>style.visibility</p:attrName>
                                        </p:attrNameLst>
                                      </p:cBhvr>
                                      <p:to>
                                        <p:strVal val="visible"/>
                                      </p:to>
                                    </p:set>
                                    <p:animEffect transition="in" filter="wheel(8)">
                                      <p:cBhvr>
                                        <p:cTn id="28"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animBg="1"/>
      <p:bldP spid="72709" grpId="0" animBg="1"/>
      <p:bldP spid="727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609600" cy="304800"/>
          </a:xfrm>
        </p:spPr>
        <p:txBody>
          <a:bodyPr/>
          <a:lstStyle/>
          <a:p>
            <a:pPr algn="l" eaLnBrk="1" hangingPunct="1"/>
            <a:r>
              <a:rPr lang="en-US" altLang="en-US" sz="1200" b="1" smtClean="0">
                <a:solidFill>
                  <a:schemeClr val="accent1"/>
                </a:solidFill>
                <a:effectLst/>
                <a:latin typeface="Verdana" pitchFamily="34" charset="0"/>
              </a:rPr>
              <a:t>Q4C</a:t>
            </a:r>
          </a:p>
        </p:txBody>
      </p:sp>
      <p:sp>
        <p:nvSpPr>
          <p:cNvPr id="73731" name="Rectangle 3"/>
          <p:cNvSpPr>
            <a:spLocks noChangeArrowheads="1"/>
          </p:cNvSpPr>
          <p:nvPr/>
        </p:nvSpPr>
        <p:spPr bwMode="auto">
          <a:xfrm>
            <a:off x="1143000" y="2133600"/>
            <a:ext cx="6781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An interview constitutes a specific personnel matter.</a:t>
            </a:r>
          </a:p>
        </p:txBody>
      </p:sp>
      <p:sp>
        <p:nvSpPr>
          <p:cNvPr id="7373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33797" name="AutoShape 5">
            <a:hlinkClick r:id="rId3" action="ppaction://hlinksldjump"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79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33799" name="Picture 7" descr="Y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1.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The Ohio Open Meeting Act permits Rockne City Council to meet in executive session, despite the charter provision.</a:t>
            </a:r>
          </a:p>
        </p:txBody>
      </p:sp>
      <p:sp>
        <p:nvSpPr>
          <p:cNvPr id="75779" name="Text Box 3">
            <a:hlinkClick r:id="" action="ppaction://noaction">
              <a:snd r:embed="rId3" name="Nosorry.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75781" name="Text Box 5">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75782" name="Rectangle 6"/>
          <p:cNvSpPr>
            <a:spLocks noGrp="1" noChangeArrowheads="1"/>
          </p:cNvSpPr>
          <p:nvPr>
            <p:ph type="title"/>
          </p:nvPr>
        </p:nvSpPr>
        <p:spPr>
          <a:xfrm>
            <a:off x="533400" y="0"/>
            <a:ext cx="8153400" cy="990600"/>
          </a:xfrm>
        </p:spPr>
        <p:txBody>
          <a:bodyPr/>
          <a:lstStyle/>
          <a:p>
            <a:pPr eaLnBrk="1" hangingPunct="1">
              <a:defRPr/>
            </a:pPr>
            <a:r>
              <a:rPr lang="en-US" altLang="en-US" sz="4800" smtClean="0">
                <a:solidFill>
                  <a:srgbClr val="6699FF"/>
                </a:solidFill>
                <a:latin typeface="Monotype Corsiva" pitchFamily="66" charset="0"/>
              </a:rPr>
              <a:t>Question 6</a:t>
            </a:r>
          </a:p>
        </p:txBody>
      </p:sp>
    </p:spTree>
  </p:cSld>
  <p:clrMapOvr>
    <a:masterClrMapping/>
  </p:clrMapOvr>
  <p:transition spd="slow" advClick="0">
    <p:zoom dir="in"/>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5778"/>
                                        </p:tgtEl>
                                        <p:attrNameLst>
                                          <p:attrName>style.visibility</p:attrName>
                                        </p:attrNameLst>
                                      </p:cBhvr>
                                      <p:to>
                                        <p:strVal val="visible"/>
                                      </p:to>
                                    </p:set>
                                    <p:anim calcmode="discrete" valueType="clr">
                                      <p:cBhvr override="childStyle">
                                        <p:cTn id="7" dur="80"/>
                                        <p:tgtEl>
                                          <p:spTgt spid="75778"/>
                                        </p:tgtEl>
                                        <p:attrNameLst>
                                          <p:attrName>style.color</p:attrName>
                                        </p:attrNameLst>
                                      </p:cBhvr>
                                      <p:tavLst>
                                        <p:tav tm="0">
                                          <p:val>
                                            <p:clrVal>
                                              <a:schemeClr val="accent1"/>
                                            </p:clrVal>
                                          </p:val>
                                        </p:tav>
                                        <p:tav tm="50000">
                                          <p:val>
                                            <p:clrVal>
                                              <a:srgbClr val="FF9900"/>
                                            </p:clrVal>
                                          </p:val>
                                        </p:tav>
                                      </p:tavLst>
                                    </p:anim>
                                    <p:anim calcmode="discrete" valueType="clr">
                                      <p:cBhvr>
                                        <p:cTn id="8" dur="80"/>
                                        <p:tgtEl>
                                          <p:spTgt spid="75778"/>
                                        </p:tgtEl>
                                        <p:attrNameLst>
                                          <p:attrName>fillcolor</p:attrName>
                                        </p:attrNameLst>
                                      </p:cBhvr>
                                      <p:tavLst>
                                        <p:tav tm="0">
                                          <p:val>
                                            <p:clrVal>
                                              <a:schemeClr val="accent2"/>
                                            </p:clrVal>
                                          </p:val>
                                        </p:tav>
                                        <p:tav tm="50000">
                                          <p:val>
                                            <p:clrVal>
                                              <a:schemeClr val="hlink"/>
                                            </p:clrVal>
                                          </p:val>
                                        </p:tav>
                                      </p:tavLst>
                                    </p:anim>
                                    <p:set>
                                      <p:cBhvr>
                                        <p:cTn id="9" dur="80"/>
                                        <p:tgtEl>
                                          <p:spTgt spid="75778"/>
                                        </p:tgtEl>
                                        <p:attrNameLst>
                                          <p:attrName>fill.type</p:attrName>
                                        </p:attrNameLst>
                                      </p:cBhvr>
                                      <p:to>
                                        <p:strVal val="solid"/>
                                      </p:to>
                                    </p:set>
                                  </p:childTnLst>
                                </p:cTn>
                              </p:par>
                            </p:childTnLst>
                          </p:cTn>
                        </p:par>
                        <p:par>
                          <p:cTn id="10" fill="hold" nodeType="afterGroup">
                            <p:stCondLst>
                              <p:cond delay="3920"/>
                            </p:stCondLst>
                            <p:childTnLst>
                              <p:par>
                                <p:cTn id="11" presetID="2" presetClass="entr" presetSubtype="1" fill="hold" grpId="0" nodeType="after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ppt_x"/>
                                          </p:val>
                                        </p:tav>
                                        <p:tav tm="100000">
                                          <p:val>
                                            <p:strVal val="#ppt_x"/>
                                          </p:val>
                                        </p:tav>
                                      </p:tavLst>
                                    </p:anim>
                                    <p:anim calcmode="lin" valueType="num">
                                      <p:cBhvr additive="base">
                                        <p:cTn id="14" dur="500" fill="hold"/>
                                        <p:tgtEl>
                                          <p:spTgt spid="75779"/>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4420"/>
                            </p:stCondLst>
                            <p:childTnLst>
                              <p:par>
                                <p:cTn id="16" presetID="2" presetClass="entr" presetSubtype="4" fill="hold" grpId="0" nodeType="afterEffect">
                                  <p:stCondLst>
                                    <p:cond delay="0"/>
                                  </p:stCondLst>
                                  <p:childTnLst>
                                    <p:set>
                                      <p:cBhvr>
                                        <p:cTn id="17" dur="1" fill="hold">
                                          <p:stCondLst>
                                            <p:cond delay="0"/>
                                          </p:stCondLst>
                                        </p:cTn>
                                        <p:tgtEl>
                                          <p:spTgt spid="75781"/>
                                        </p:tgtEl>
                                        <p:attrNameLst>
                                          <p:attrName>style.visibility</p:attrName>
                                        </p:attrNameLst>
                                      </p:cBhvr>
                                      <p:to>
                                        <p:strVal val="visible"/>
                                      </p:to>
                                    </p:set>
                                    <p:anim calcmode="lin" valueType="num">
                                      <p:cBhvr additive="base">
                                        <p:cTn id="18" dur="1000" fill="hold"/>
                                        <p:tgtEl>
                                          <p:spTgt spid="75781"/>
                                        </p:tgtEl>
                                        <p:attrNameLst>
                                          <p:attrName>ppt_x</p:attrName>
                                        </p:attrNameLst>
                                      </p:cBhvr>
                                      <p:tavLst>
                                        <p:tav tm="0">
                                          <p:val>
                                            <p:strVal val="#ppt_x"/>
                                          </p:val>
                                        </p:tav>
                                        <p:tav tm="100000">
                                          <p:val>
                                            <p:strVal val="#ppt_x"/>
                                          </p:val>
                                        </p:tav>
                                      </p:tavLst>
                                    </p:anim>
                                    <p:anim calcmode="lin" valueType="num">
                                      <p:cBhvr additive="base">
                                        <p:cTn id="19" dur="10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animBg="1"/>
      <p:bldP spid="757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609600" cy="304800"/>
          </a:xfrm>
        </p:spPr>
        <p:txBody>
          <a:bodyPr/>
          <a:lstStyle/>
          <a:p>
            <a:pPr algn="l" eaLnBrk="1" hangingPunct="1"/>
            <a:r>
              <a:rPr lang="en-US" altLang="en-US" sz="1400" b="1" smtClean="0">
                <a:solidFill>
                  <a:schemeClr val="accent1"/>
                </a:solidFill>
                <a:effectLst/>
                <a:latin typeface="Verdana" pitchFamily="34" charset="0"/>
              </a:rPr>
              <a:t>Q6C</a:t>
            </a:r>
          </a:p>
        </p:txBody>
      </p:sp>
      <p:sp>
        <p:nvSpPr>
          <p:cNvPr id="76803"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latin typeface="Lucida Sans Unicode" pitchFamily="34" charset="0"/>
              </a:rPr>
              <a:t>False</a:t>
            </a:r>
          </a:p>
          <a:p>
            <a:pPr algn="just" eaLnBrk="1" hangingPunct="1">
              <a:defRPr/>
            </a:pPr>
            <a:r>
              <a:rPr lang="en-US" altLang="en-US" sz="2000" smtClean="0">
                <a:latin typeface="Lucida Sans Unicode" pitchFamily="34" charset="0"/>
              </a:rPr>
              <a:t>The charter provision requiring all proceedings be open to the public supersedes the executive session provisions of the Ohio Open Meetings Act.</a:t>
            </a:r>
          </a:p>
        </p:txBody>
      </p:sp>
      <p:sp>
        <p:nvSpPr>
          <p:cNvPr id="7680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35845" name="AutoShape 5">
            <a:hlinkClick r:id="rId3" action="ppaction://hlinksldjump"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584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35847" name="Picture 7" descr="Y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Is the private citizen task force a public body for purposes of the Open Meeting Act?</a:t>
            </a:r>
          </a:p>
        </p:txBody>
      </p:sp>
      <p:sp>
        <p:nvSpPr>
          <p:cNvPr id="78851"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78852" name="Text Box 4">
            <a:hlinkClick r:id="" action="ppaction://noaction">
              <a:snd r:embed="rId4" name="wmn_cough.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78853" name="Rectangle 5"/>
          <p:cNvSpPr>
            <a:spLocks noGrp="1" noChangeArrowheads="1"/>
          </p:cNvSpPr>
          <p:nvPr>
            <p:ph type="title"/>
          </p:nvPr>
        </p:nvSpPr>
        <p:spPr>
          <a:xfrm>
            <a:off x="381000" y="0"/>
            <a:ext cx="8229600" cy="838200"/>
          </a:xfrm>
        </p:spPr>
        <p:txBody>
          <a:bodyPr/>
          <a:lstStyle/>
          <a:p>
            <a:pPr eaLnBrk="1" hangingPunct="1">
              <a:defRPr/>
            </a:pPr>
            <a:r>
              <a:rPr lang="en-US" altLang="en-US" sz="4800" smtClean="0">
                <a:solidFill>
                  <a:srgbClr val="6699FF"/>
                </a:solidFill>
                <a:latin typeface="Monotype Corsiva" pitchFamily="66" charset="0"/>
              </a:rPr>
              <a:t>Question</a:t>
            </a:r>
            <a:r>
              <a:rPr lang="en-US" altLang="en-US" sz="4000" smtClean="0">
                <a:solidFill>
                  <a:srgbClr val="6699FF"/>
                </a:solidFill>
                <a:latin typeface="Monotype Corsiva" pitchFamily="66" charset="0"/>
              </a:rPr>
              <a:t> 7</a:t>
            </a:r>
          </a:p>
        </p:txBody>
      </p:sp>
      <p:sp>
        <p:nvSpPr>
          <p:cNvPr id="78854" name="Text Box 6">
            <a:hlinkClick r:id="" action="ppaction://noaction">
              <a:snd r:embed="rId5" name="OOH_LALA.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78855" name="Picture 7"/>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2819400" y="2534994"/>
            <a:ext cx="3663950" cy="2440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fad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0"/>
                                        </p:tgtEl>
                                        <p:attrNameLst>
                                          <p:attrName>style.visibility</p:attrName>
                                        </p:attrNameLst>
                                      </p:cBhvr>
                                      <p:to>
                                        <p:strVal val="visible"/>
                                      </p:to>
                                    </p:set>
                                    <p:anim calcmode="discrete" valueType="clr">
                                      <p:cBhvr override="childStyle">
                                        <p:cTn id="7" dur="80"/>
                                        <p:tgtEl>
                                          <p:spTgt spid="78850"/>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78850"/>
                                        </p:tgtEl>
                                        <p:attrNameLst>
                                          <p:attrName>fillcolor</p:attrName>
                                        </p:attrNameLst>
                                      </p:cBhvr>
                                      <p:tavLst>
                                        <p:tav tm="0">
                                          <p:val>
                                            <p:clrVal>
                                              <a:schemeClr val="accent2"/>
                                            </p:clrVal>
                                          </p:val>
                                        </p:tav>
                                        <p:tav tm="50000">
                                          <p:val>
                                            <p:clrVal>
                                              <a:schemeClr val="hlink"/>
                                            </p:clrVal>
                                          </p:val>
                                        </p:tav>
                                      </p:tavLst>
                                    </p:anim>
                                    <p:set>
                                      <p:cBhvr>
                                        <p:cTn id="9" dur="80"/>
                                        <p:tgtEl>
                                          <p:spTgt spid="78850"/>
                                        </p:tgtEl>
                                        <p:attrNameLst>
                                          <p:attrName>fill.type</p:attrName>
                                        </p:attrNameLst>
                                      </p:cBhvr>
                                      <p:to>
                                        <p:strVal val="solid"/>
                                      </p:to>
                                    </p:set>
                                  </p:childTnLst>
                                </p:cTn>
                              </p:par>
                            </p:childTnLst>
                          </p:cTn>
                        </p:par>
                        <p:par>
                          <p:cTn id="10" fill="hold" nodeType="afterGroup">
                            <p:stCondLst>
                              <p:cond delay="2840"/>
                            </p:stCondLst>
                            <p:childTnLst>
                              <p:par>
                                <p:cTn id="11" presetID="2" presetClass="entr" presetSubtype="2" fill="hold" grpId="0" nodeType="afterEffect">
                                  <p:stCondLst>
                                    <p:cond delay="0"/>
                                  </p:stCondLst>
                                  <p:childTnLst>
                                    <p:set>
                                      <p:cBhvr>
                                        <p:cTn id="12" dur="1" fill="hold">
                                          <p:stCondLst>
                                            <p:cond delay="0"/>
                                          </p:stCondLst>
                                        </p:cTn>
                                        <p:tgtEl>
                                          <p:spTgt spid="78854"/>
                                        </p:tgtEl>
                                        <p:attrNameLst>
                                          <p:attrName>style.visibility</p:attrName>
                                        </p:attrNameLst>
                                      </p:cBhvr>
                                      <p:to>
                                        <p:strVal val="visible"/>
                                      </p:to>
                                    </p:set>
                                    <p:anim calcmode="lin" valueType="num">
                                      <p:cBhvr additive="base">
                                        <p:cTn id="13" dur="500" fill="hold"/>
                                        <p:tgtEl>
                                          <p:spTgt spid="78854"/>
                                        </p:tgtEl>
                                        <p:attrNameLst>
                                          <p:attrName>ppt_x</p:attrName>
                                        </p:attrNameLst>
                                      </p:cBhvr>
                                      <p:tavLst>
                                        <p:tav tm="0">
                                          <p:val>
                                            <p:strVal val="1+#ppt_w/2"/>
                                          </p:val>
                                        </p:tav>
                                        <p:tav tm="100000">
                                          <p:val>
                                            <p:strVal val="#ppt_x"/>
                                          </p:val>
                                        </p:tav>
                                      </p:tavLst>
                                    </p:anim>
                                    <p:anim calcmode="lin" valueType="num">
                                      <p:cBhvr additive="base">
                                        <p:cTn id="14" dur="500" fill="hold"/>
                                        <p:tgtEl>
                                          <p:spTgt spid="7885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340"/>
                            </p:stCondLst>
                            <p:childTnLst>
                              <p:par>
                                <p:cTn id="16" presetID="2" presetClass="entr" presetSubtype="2" fill="hold" grpId="0" nodeType="afterEffect">
                                  <p:stCondLst>
                                    <p:cond delay="0"/>
                                  </p:stCondLst>
                                  <p:childTnLst>
                                    <p:set>
                                      <p:cBhvr>
                                        <p:cTn id="17" dur="1" fill="hold">
                                          <p:stCondLst>
                                            <p:cond delay="0"/>
                                          </p:stCondLst>
                                        </p:cTn>
                                        <p:tgtEl>
                                          <p:spTgt spid="78851"/>
                                        </p:tgtEl>
                                        <p:attrNameLst>
                                          <p:attrName>style.visibility</p:attrName>
                                        </p:attrNameLst>
                                      </p:cBhvr>
                                      <p:to>
                                        <p:strVal val="visible"/>
                                      </p:to>
                                    </p:set>
                                    <p:anim calcmode="lin" valueType="num">
                                      <p:cBhvr additive="base">
                                        <p:cTn id="18" dur="500" fill="hold"/>
                                        <p:tgtEl>
                                          <p:spTgt spid="78851"/>
                                        </p:tgtEl>
                                        <p:attrNameLst>
                                          <p:attrName>ppt_x</p:attrName>
                                        </p:attrNameLst>
                                      </p:cBhvr>
                                      <p:tavLst>
                                        <p:tav tm="0">
                                          <p:val>
                                            <p:strVal val="1+#ppt_w/2"/>
                                          </p:val>
                                        </p:tav>
                                        <p:tav tm="100000">
                                          <p:val>
                                            <p:strVal val="#ppt_x"/>
                                          </p:val>
                                        </p:tav>
                                      </p:tavLst>
                                    </p:anim>
                                    <p:anim calcmode="lin" valueType="num">
                                      <p:cBhvr additive="base">
                                        <p:cTn id="19" dur="500" fill="hold"/>
                                        <p:tgtEl>
                                          <p:spTgt spid="7885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840"/>
                            </p:stCondLst>
                            <p:childTnLst>
                              <p:par>
                                <p:cTn id="21" presetID="2" presetClass="entr" presetSubtype="2" fill="hold" grpId="0" nodeType="afterEffect">
                                  <p:stCondLst>
                                    <p:cond delay="0"/>
                                  </p:stCondLst>
                                  <p:childTnLst>
                                    <p:set>
                                      <p:cBhvr>
                                        <p:cTn id="22" dur="1" fill="hold">
                                          <p:stCondLst>
                                            <p:cond delay="0"/>
                                          </p:stCondLst>
                                        </p:cTn>
                                        <p:tgtEl>
                                          <p:spTgt spid="78852"/>
                                        </p:tgtEl>
                                        <p:attrNameLst>
                                          <p:attrName>style.visibility</p:attrName>
                                        </p:attrNameLst>
                                      </p:cBhvr>
                                      <p:to>
                                        <p:strVal val="visible"/>
                                      </p:to>
                                    </p:set>
                                    <p:anim calcmode="lin" valueType="num">
                                      <p:cBhvr additive="base">
                                        <p:cTn id="23" dur="500" fill="hold"/>
                                        <p:tgtEl>
                                          <p:spTgt spid="78852"/>
                                        </p:tgtEl>
                                        <p:attrNameLst>
                                          <p:attrName>ppt_x</p:attrName>
                                        </p:attrNameLst>
                                      </p:cBhvr>
                                      <p:tavLst>
                                        <p:tav tm="0">
                                          <p:val>
                                            <p:strVal val="1+#ppt_w/2"/>
                                          </p:val>
                                        </p:tav>
                                        <p:tav tm="100000">
                                          <p:val>
                                            <p:strVal val="#ppt_x"/>
                                          </p:val>
                                        </p:tav>
                                      </p:tavLst>
                                    </p:anim>
                                    <p:anim calcmode="lin" valueType="num">
                                      <p:cBhvr additive="base">
                                        <p:cTn id="24" dur="500" fill="hold"/>
                                        <p:tgtEl>
                                          <p:spTgt spid="7885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4340"/>
                            </p:stCondLst>
                            <p:childTnLst>
                              <p:par>
                                <p:cTn id="26" presetID="21" presetClass="entr" presetSubtype="8" fill="hold" nodeType="afterEffect">
                                  <p:stCondLst>
                                    <p:cond delay="0"/>
                                  </p:stCondLst>
                                  <p:childTnLst>
                                    <p:set>
                                      <p:cBhvr>
                                        <p:cTn id="27" dur="1" fill="hold">
                                          <p:stCondLst>
                                            <p:cond delay="0"/>
                                          </p:stCondLst>
                                        </p:cTn>
                                        <p:tgtEl>
                                          <p:spTgt spid="78855"/>
                                        </p:tgtEl>
                                        <p:attrNameLst>
                                          <p:attrName>style.visibility</p:attrName>
                                        </p:attrNameLst>
                                      </p:cBhvr>
                                      <p:to>
                                        <p:strVal val="visible"/>
                                      </p:to>
                                    </p:set>
                                    <p:animEffect transition="in" filter="wheel(8)">
                                      <p:cBhvr>
                                        <p:cTn id="28" dur="10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animBg="1"/>
      <p:bldP spid="78852" grpId="0" animBg="1"/>
      <p:bldP spid="788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09600" cy="304800"/>
          </a:xfrm>
        </p:spPr>
        <p:txBody>
          <a:bodyPr/>
          <a:lstStyle/>
          <a:p>
            <a:pPr algn="l" eaLnBrk="1" hangingPunct="1"/>
            <a:r>
              <a:rPr lang="en-US" altLang="en-US" sz="1400" b="1" smtClean="0">
                <a:solidFill>
                  <a:schemeClr val="accent1"/>
                </a:solidFill>
                <a:effectLst/>
                <a:latin typeface="Verdana" pitchFamily="34" charset="0"/>
              </a:rPr>
              <a:t>Q7C</a:t>
            </a:r>
          </a:p>
        </p:txBody>
      </p:sp>
      <p:sp>
        <p:nvSpPr>
          <p:cNvPr id="79875"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An advisory committee appointed by a public body is a public body.</a:t>
            </a:r>
          </a:p>
        </p:txBody>
      </p:sp>
      <p:sp>
        <p:nvSpPr>
          <p:cNvPr id="79876"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3789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789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3789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1.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Is the decision to retain Hide The Ball Recruiters subject to a viable challenge under the Open Meetings Act?</a:t>
            </a:r>
          </a:p>
        </p:txBody>
      </p:sp>
      <p:sp>
        <p:nvSpPr>
          <p:cNvPr id="81923"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81924" name="Text Box 4">
            <a:hlinkClick r:id="" action="ppaction://noaction">
              <a:snd r:embed="rId4" name="Goodtry.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81925" name="Rectangle 5"/>
          <p:cNvSpPr>
            <a:spLocks noGrp="1" noChangeArrowheads="1"/>
          </p:cNvSpPr>
          <p:nvPr>
            <p:ph type="title"/>
          </p:nvPr>
        </p:nvSpPr>
        <p:spPr>
          <a:xfrm>
            <a:off x="457200" y="0"/>
            <a:ext cx="8229600" cy="838200"/>
          </a:xfrm>
        </p:spPr>
        <p:txBody>
          <a:bodyPr/>
          <a:lstStyle/>
          <a:p>
            <a:pPr eaLnBrk="1" hangingPunct="1">
              <a:defRPr/>
            </a:pPr>
            <a:r>
              <a:rPr lang="en-US" altLang="en-US" sz="4800" smtClean="0">
                <a:solidFill>
                  <a:srgbClr val="6699FF"/>
                </a:solidFill>
                <a:latin typeface="Monotype Corsiva" pitchFamily="66" charset="0"/>
              </a:rPr>
              <a:t>Question</a:t>
            </a:r>
            <a:r>
              <a:rPr lang="en-US" altLang="en-US" sz="4000" smtClean="0">
                <a:solidFill>
                  <a:srgbClr val="6699FF"/>
                </a:solidFill>
                <a:latin typeface="Monotype Corsiva" pitchFamily="66" charset="0"/>
              </a:rPr>
              <a:t> 8</a:t>
            </a:r>
          </a:p>
        </p:txBody>
      </p:sp>
      <p:sp>
        <p:nvSpPr>
          <p:cNvPr id="81926" name="Text Box 6">
            <a:hlinkClick r:id="" action="ppaction://noaction">
              <a:snd r:embed="rId5" name="Incorr2.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81927" name="Picture 7"/>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2819400" y="2748246"/>
            <a:ext cx="3657600" cy="2436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fad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22"/>
                                        </p:tgtEl>
                                        <p:attrNameLst>
                                          <p:attrName>style.visibility</p:attrName>
                                        </p:attrNameLst>
                                      </p:cBhvr>
                                      <p:to>
                                        <p:strVal val="visible"/>
                                      </p:to>
                                    </p:set>
                                    <p:anim calcmode="discrete" valueType="clr">
                                      <p:cBhvr override="childStyle">
                                        <p:cTn id="7" dur="80"/>
                                        <p:tgtEl>
                                          <p:spTgt spid="81922"/>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81922"/>
                                        </p:tgtEl>
                                        <p:attrNameLst>
                                          <p:attrName>fillcolor</p:attrName>
                                        </p:attrNameLst>
                                      </p:cBhvr>
                                      <p:tavLst>
                                        <p:tav tm="0">
                                          <p:val>
                                            <p:clrVal>
                                              <a:schemeClr val="accent2"/>
                                            </p:clrVal>
                                          </p:val>
                                        </p:tav>
                                        <p:tav tm="50000">
                                          <p:val>
                                            <p:clrVal>
                                              <a:schemeClr val="hlink"/>
                                            </p:clrVal>
                                          </p:val>
                                        </p:tav>
                                      </p:tavLst>
                                    </p:anim>
                                    <p:set>
                                      <p:cBhvr>
                                        <p:cTn id="9" dur="80"/>
                                        <p:tgtEl>
                                          <p:spTgt spid="81922"/>
                                        </p:tgtEl>
                                        <p:attrNameLst>
                                          <p:attrName>fill.type</p:attrName>
                                        </p:attrNameLst>
                                      </p:cBhvr>
                                      <p:to>
                                        <p:strVal val="solid"/>
                                      </p:to>
                                    </p:set>
                                  </p:childTnLst>
                                </p:cTn>
                              </p:par>
                            </p:childTnLst>
                          </p:cTn>
                        </p:par>
                        <p:par>
                          <p:cTn id="10" fill="hold" nodeType="afterGroup">
                            <p:stCondLst>
                              <p:cond delay="3680"/>
                            </p:stCondLst>
                            <p:childTnLst>
                              <p:par>
                                <p:cTn id="11" presetID="2" presetClass="entr" presetSubtype="2" fill="hold" grpId="0" nodeType="afterEffect">
                                  <p:stCondLst>
                                    <p:cond delay="0"/>
                                  </p:stCondLst>
                                  <p:childTnLst>
                                    <p:set>
                                      <p:cBhvr>
                                        <p:cTn id="12" dur="1" fill="hold">
                                          <p:stCondLst>
                                            <p:cond delay="0"/>
                                          </p:stCondLst>
                                        </p:cTn>
                                        <p:tgtEl>
                                          <p:spTgt spid="81926"/>
                                        </p:tgtEl>
                                        <p:attrNameLst>
                                          <p:attrName>style.visibility</p:attrName>
                                        </p:attrNameLst>
                                      </p:cBhvr>
                                      <p:to>
                                        <p:strVal val="visible"/>
                                      </p:to>
                                    </p:set>
                                    <p:anim calcmode="lin" valueType="num">
                                      <p:cBhvr additive="base">
                                        <p:cTn id="13" dur="500" fill="hold"/>
                                        <p:tgtEl>
                                          <p:spTgt spid="81926"/>
                                        </p:tgtEl>
                                        <p:attrNameLst>
                                          <p:attrName>ppt_x</p:attrName>
                                        </p:attrNameLst>
                                      </p:cBhvr>
                                      <p:tavLst>
                                        <p:tav tm="0">
                                          <p:val>
                                            <p:strVal val="1+#ppt_w/2"/>
                                          </p:val>
                                        </p:tav>
                                        <p:tav tm="100000">
                                          <p:val>
                                            <p:strVal val="#ppt_x"/>
                                          </p:val>
                                        </p:tav>
                                      </p:tavLst>
                                    </p:anim>
                                    <p:anim calcmode="lin" valueType="num">
                                      <p:cBhvr additive="base">
                                        <p:cTn id="14" dur="500" fill="hold"/>
                                        <p:tgtEl>
                                          <p:spTgt spid="8192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180"/>
                            </p:stCondLst>
                            <p:childTnLst>
                              <p:par>
                                <p:cTn id="16" presetID="2" presetClass="entr" presetSubtype="2" fill="hold" grpId="0" nodeType="afterEffect">
                                  <p:stCondLst>
                                    <p:cond delay="0"/>
                                  </p:stCondLst>
                                  <p:childTnLst>
                                    <p:set>
                                      <p:cBhvr>
                                        <p:cTn id="17" dur="1" fill="hold">
                                          <p:stCondLst>
                                            <p:cond delay="0"/>
                                          </p:stCondLst>
                                        </p:cTn>
                                        <p:tgtEl>
                                          <p:spTgt spid="81923"/>
                                        </p:tgtEl>
                                        <p:attrNameLst>
                                          <p:attrName>style.visibility</p:attrName>
                                        </p:attrNameLst>
                                      </p:cBhvr>
                                      <p:to>
                                        <p:strVal val="visible"/>
                                      </p:to>
                                    </p:set>
                                    <p:anim calcmode="lin" valueType="num">
                                      <p:cBhvr additive="base">
                                        <p:cTn id="18" dur="500" fill="hold"/>
                                        <p:tgtEl>
                                          <p:spTgt spid="81923"/>
                                        </p:tgtEl>
                                        <p:attrNameLst>
                                          <p:attrName>ppt_x</p:attrName>
                                        </p:attrNameLst>
                                      </p:cBhvr>
                                      <p:tavLst>
                                        <p:tav tm="0">
                                          <p:val>
                                            <p:strVal val="1+#ppt_w/2"/>
                                          </p:val>
                                        </p:tav>
                                        <p:tav tm="100000">
                                          <p:val>
                                            <p:strVal val="#ppt_x"/>
                                          </p:val>
                                        </p:tav>
                                      </p:tavLst>
                                    </p:anim>
                                    <p:anim calcmode="lin" valueType="num">
                                      <p:cBhvr additive="base">
                                        <p:cTn id="19" dur="500" fill="hold"/>
                                        <p:tgtEl>
                                          <p:spTgt spid="8192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680"/>
                            </p:stCondLst>
                            <p:childTnLst>
                              <p:par>
                                <p:cTn id="21" presetID="2" presetClass="entr" presetSubtype="2" fill="hold" grpId="0" nodeType="afterEffect">
                                  <p:stCondLst>
                                    <p:cond delay="0"/>
                                  </p:stCondLst>
                                  <p:childTnLst>
                                    <p:set>
                                      <p:cBhvr>
                                        <p:cTn id="22" dur="1" fill="hold">
                                          <p:stCondLst>
                                            <p:cond delay="0"/>
                                          </p:stCondLst>
                                        </p:cTn>
                                        <p:tgtEl>
                                          <p:spTgt spid="81924"/>
                                        </p:tgtEl>
                                        <p:attrNameLst>
                                          <p:attrName>style.visibility</p:attrName>
                                        </p:attrNameLst>
                                      </p:cBhvr>
                                      <p:to>
                                        <p:strVal val="visible"/>
                                      </p:to>
                                    </p:set>
                                    <p:anim calcmode="lin" valueType="num">
                                      <p:cBhvr additive="base">
                                        <p:cTn id="23" dur="500" fill="hold"/>
                                        <p:tgtEl>
                                          <p:spTgt spid="81924"/>
                                        </p:tgtEl>
                                        <p:attrNameLst>
                                          <p:attrName>ppt_x</p:attrName>
                                        </p:attrNameLst>
                                      </p:cBhvr>
                                      <p:tavLst>
                                        <p:tav tm="0">
                                          <p:val>
                                            <p:strVal val="1+#ppt_w/2"/>
                                          </p:val>
                                        </p:tav>
                                        <p:tav tm="100000">
                                          <p:val>
                                            <p:strVal val="#ppt_x"/>
                                          </p:val>
                                        </p:tav>
                                      </p:tavLst>
                                    </p:anim>
                                    <p:anim calcmode="lin" valueType="num">
                                      <p:cBhvr additive="base">
                                        <p:cTn id="24" dur="500" fill="hold"/>
                                        <p:tgtEl>
                                          <p:spTgt spid="8192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180"/>
                            </p:stCondLst>
                            <p:childTnLst>
                              <p:par>
                                <p:cTn id="26" presetID="21" presetClass="entr" presetSubtype="8" fill="hold" nodeType="afterEffect">
                                  <p:stCondLst>
                                    <p:cond delay="0"/>
                                  </p:stCondLst>
                                  <p:childTnLst>
                                    <p:set>
                                      <p:cBhvr>
                                        <p:cTn id="27" dur="1" fill="hold">
                                          <p:stCondLst>
                                            <p:cond delay="0"/>
                                          </p:stCondLst>
                                        </p:cTn>
                                        <p:tgtEl>
                                          <p:spTgt spid="81927"/>
                                        </p:tgtEl>
                                        <p:attrNameLst>
                                          <p:attrName>style.visibility</p:attrName>
                                        </p:attrNameLst>
                                      </p:cBhvr>
                                      <p:to>
                                        <p:strVal val="visible"/>
                                      </p:to>
                                    </p:set>
                                    <p:animEffect transition="in" filter="wheel(8)">
                                      <p:cBhvr>
                                        <p:cTn id="28" dur="10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animBg="1"/>
      <p:bldP spid="81924" grpId="0" animBg="1"/>
      <p:bldP spid="819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609600" cy="304800"/>
          </a:xfrm>
        </p:spPr>
        <p:txBody>
          <a:bodyPr/>
          <a:lstStyle/>
          <a:p>
            <a:pPr algn="l" eaLnBrk="1" hangingPunct="1"/>
            <a:r>
              <a:rPr lang="en-US" altLang="en-US" sz="1400" b="1" smtClean="0">
                <a:solidFill>
                  <a:schemeClr val="accent1"/>
                </a:solidFill>
                <a:effectLst/>
                <a:latin typeface="Verdana" pitchFamily="34" charset="0"/>
              </a:rPr>
              <a:t>Q8C</a:t>
            </a:r>
          </a:p>
        </p:txBody>
      </p:sp>
      <p:sp>
        <p:nvSpPr>
          <p:cNvPr id="82947" name="Rectangle 3"/>
          <p:cNvSpPr>
            <a:spLocks noChangeArrowheads="1"/>
          </p:cNvSpPr>
          <p:nvPr/>
        </p:nvSpPr>
        <p:spPr bwMode="auto">
          <a:xfrm>
            <a:off x="1143000" y="2133600"/>
            <a:ext cx="6705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 public body may not vote in executive session.  In addition, actions resulting from an invalid executive session are subject to invalidation.</a:t>
            </a:r>
          </a:p>
        </p:txBody>
      </p:sp>
      <p:sp>
        <p:nvSpPr>
          <p:cNvPr id="8294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39941"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994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3994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So long as absent council member Hayes can hear and be heard, he is entitled to attend the meeting via speaker phone.</a:t>
            </a:r>
          </a:p>
        </p:txBody>
      </p:sp>
      <p:sp>
        <p:nvSpPr>
          <p:cNvPr id="84995" name="Text Box 3">
            <a:hlinkClick r:id="" action="ppaction://noaction">
              <a:snd r:embed="rId3" name="Incorr1.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84996" name="Text Box 4">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84997" name="Rectangle 5"/>
          <p:cNvSpPr>
            <a:spLocks noGrp="1" noChangeArrowheads="1"/>
          </p:cNvSpPr>
          <p:nvPr>
            <p:ph type="title"/>
          </p:nvPr>
        </p:nvSpPr>
        <p:spPr>
          <a:xfrm>
            <a:off x="533400" y="0"/>
            <a:ext cx="8153400" cy="990600"/>
          </a:xfrm>
        </p:spPr>
        <p:txBody>
          <a:bodyPr/>
          <a:lstStyle/>
          <a:p>
            <a:pPr eaLnBrk="1" hangingPunct="1">
              <a:defRPr/>
            </a:pPr>
            <a:r>
              <a:rPr lang="en-US" altLang="en-US" sz="5400" smtClean="0">
                <a:solidFill>
                  <a:srgbClr val="6699FF"/>
                </a:solidFill>
                <a:latin typeface="Monotype Corsiva" pitchFamily="66" charset="0"/>
              </a:rPr>
              <a:t>Question 9</a:t>
            </a:r>
          </a:p>
        </p:txBody>
      </p:sp>
      <p:pic>
        <p:nvPicPr>
          <p:cNvPr id="84998"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a:xfrm>
            <a:off x="3233859" y="2743200"/>
            <a:ext cx="2600081" cy="2406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push dir="u"/>
    <p:sndAc>
      <p:stSnd>
        <p:snd r:embed="rId2" name="Anthrqu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4994"/>
                                        </p:tgtEl>
                                        <p:attrNameLst>
                                          <p:attrName>style.visibility</p:attrName>
                                        </p:attrNameLst>
                                      </p:cBhvr>
                                      <p:to>
                                        <p:strVal val="visible"/>
                                      </p:to>
                                    </p:set>
                                    <p:anim calcmode="discrete" valueType="clr">
                                      <p:cBhvr override="childStyle">
                                        <p:cTn id="7" dur="80"/>
                                        <p:tgtEl>
                                          <p:spTgt spid="84994"/>
                                        </p:tgtEl>
                                        <p:attrNameLst>
                                          <p:attrName>style.color</p:attrName>
                                        </p:attrNameLst>
                                      </p:cBhvr>
                                      <p:tavLst>
                                        <p:tav tm="0">
                                          <p:val>
                                            <p:clrVal>
                                              <a:schemeClr val="accent1"/>
                                            </p:clrVal>
                                          </p:val>
                                        </p:tav>
                                        <p:tav tm="50000">
                                          <p:val>
                                            <p:clrVal>
                                              <a:srgbClr val="FF9900"/>
                                            </p:clrVal>
                                          </p:val>
                                        </p:tav>
                                      </p:tavLst>
                                    </p:anim>
                                    <p:anim calcmode="discrete" valueType="clr">
                                      <p:cBhvr>
                                        <p:cTn id="8" dur="80"/>
                                        <p:tgtEl>
                                          <p:spTgt spid="84994"/>
                                        </p:tgtEl>
                                        <p:attrNameLst>
                                          <p:attrName>fillcolor</p:attrName>
                                        </p:attrNameLst>
                                      </p:cBhvr>
                                      <p:tavLst>
                                        <p:tav tm="0">
                                          <p:val>
                                            <p:clrVal>
                                              <a:schemeClr val="accent2"/>
                                            </p:clrVal>
                                          </p:val>
                                        </p:tav>
                                        <p:tav tm="50000">
                                          <p:val>
                                            <p:clrVal>
                                              <a:schemeClr val="hlink"/>
                                            </p:clrVal>
                                          </p:val>
                                        </p:tav>
                                      </p:tavLst>
                                    </p:anim>
                                    <p:set>
                                      <p:cBhvr>
                                        <p:cTn id="9" dur="80"/>
                                        <p:tgtEl>
                                          <p:spTgt spid="84994"/>
                                        </p:tgtEl>
                                        <p:attrNameLst>
                                          <p:attrName>fill.type</p:attrName>
                                        </p:attrNameLst>
                                      </p:cBhvr>
                                      <p:to>
                                        <p:strVal val="solid"/>
                                      </p:to>
                                    </p:set>
                                  </p:childTnLst>
                                </p:cTn>
                              </p:par>
                            </p:childTnLst>
                          </p:cTn>
                        </p:par>
                        <p:par>
                          <p:cTn id="10" fill="hold" nodeType="afterGroup">
                            <p:stCondLst>
                              <p:cond delay="3880"/>
                            </p:stCondLst>
                            <p:childTnLst>
                              <p:par>
                                <p:cTn id="11" presetID="2" presetClass="entr" presetSubtype="1" fill="hold" grpId="0" nodeType="afterEffect">
                                  <p:stCondLst>
                                    <p:cond delay="0"/>
                                  </p:stCondLst>
                                  <p:childTnLst>
                                    <p:set>
                                      <p:cBhvr>
                                        <p:cTn id="12" dur="1" fill="hold">
                                          <p:stCondLst>
                                            <p:cond delay="0"/>
                                          </p:stCondLst>
                                        </p:cTn>
                                        <p:tgtEl>
                                          <p:spTgt spid="84995"/>
                                        </p:tgtEl>
                                        <p:attrNameLst>
                                          <p:attrName>style.visibility</p:attrName>
                                        </p:attrNameLst>
                                      </p:cBhvr>
                                      <p:to>
                                        <p:strVal val="visible"/>
                                      </p:to>
                                    </p:set>
                                    <p:anim calcmode="lin" valueType="num">
                                      <p:cBhvr additive="base">
                                        <p:cTn id="13" dur="500" fill="hold"/>
                                        <p:tgtEl>
                                          <p:spTgt spid="84995"/>
                                        </p:tgtEl>
                                        <p:attrNameLst>
                                          <p:attrName>ppt_x</p:attrName>
                                        </p:attrNameLst>
                                      </p:cBhvr>
                                      <p:tavLst>
                                        <p:tav tm="0">
                                          <p:val>
                                            <p:strVal val="#ppt_x"/>
                                          </p:val>
                                        </p:tav>
                                        <p:tav tm="100000">
                                          <p:val>
                                            <p:strVal val="#ppt_x"/>
                                          </p:val>
                                        </p:tav>
                                      </p:tavLst>
                                    </p:anim>
                                    <p:anim calcmode="lin" valueType="num">
                                      <p:cBhvr additive="base">
                                        <p:cTn id="14" dur="500" fill="hold"/>
                                        <p:tgtEl>
                                          <p:spTgt spid="8499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4380"/>
                            </p:stCondLst>
                            <p:childTnLst>
                              <p:par>
                                <p:cTn id="16" presetID="2" presetClass="entr" presetSubtype="4" fill="hold" grpId="0" nodeType="afterEffect">
                                  <p:stCondLst>
                                    <p:cond delay="0"/>
                                  </p:stCondLst>
                                  <p:childTnLst>
                                    <p:set>
                                      <p:cBhvr>
                                        <p:cTn id="17" dur="1" fill="hold">
                                          <p:stCondLst>
                                            <p:cond delay="0"/>
                                          </p:stCondLst>
                                        </p:cTn>
                                        <p:tgtEl>
                                          <p:spTgt spid="84996"/>
                                        </p:tgtEl>
                                        <p:attrNameLst>
                                          <p:attrName>style.visibility</p:attrName>
                                        </p:attrNameLst>
                                      </p:cBhvr>
                                      <p:to>
                                        <p:strVal val="visible"/>
                                      </p:to>
                                    </p:set>
                                    <p:anim calcmode="lin" valueType="num">
                                      <p:cBhvr additive="base">
                                        <p:cTn id="18" dur="1000" fill="hold"/>
                                        <p:tgtEl>
                                          <p:spTgt spid="84996"/>
                                        </p:tgtEl>
                                        <p:attrNameLst>
                                          <p:attrName>ppt_x</p:attrName>
                                        </p:attrNameLst>
                                      </p:cBhvr>
                                      <p:tavLst>
                                        <p:tav tm="0">
                                          <p:val>
                                            <p:strVal val="#ppt_x"/>
                                          </p:val>
                                        </p:tav>
                                        <p:tav tm="100000">
                                          <p:val>
                                            <p:strVal val="#ppt_x"/>
                                          </p:val>
                                        </p:tav>
                                      </p:tavLst>
                                    </p:anim>
                                    <p:anim calcmode="lin" valueType="num">
                                      <p:cBhvr additive="base">
                                        <p:cTn id="19" dur="1000" fill="hold"/>
                                        <p:tgtEl>
                                          <p:spTgt spid="8499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380"/>
                            </p:stCondLst>
                            <p:childTnLst>
                              <p:par>
                                <p:cTn id="21" presetID="21" presetClass="entr" presetSubtype="8" fill="hold" nodeType="afterEffect">
                                  <p:stCondLst>
                                    <p:cond delay="0"/>
                                  </p:stCondLst>
                                  <p:childTnLst>
                                    <p:set>
                                      <p:cBhvr>
                                        <p:cTn id="22" dur="1" fill="hold">
                                          <p:stCondLst>
                                            <p:cond delay="0"/>
                                          </p:stCondLst>
                                        </p:cTn>
                                        <p:tgtEl>
                                          <p:spTgt spid="84998"/>
                                        </p:tgtEl>
                                        <p:attrNameLst>
                                          <p:attrName>style.visibility</p:attrName>
                                        </p:attrNameLst>
                                      </p:cBhvr>
                                      <p:to>
                                        <p:strVal val="visible"/>
                                      </p:to>
                                    </p:set>
                                    <p:animEffect transition="in" filter="wheel(8)">
                                      <p:cBhvr>
                                        <p:cTn id="23" dur="10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609600" cy="304800"/>
          </a:xfrm>
        </p:spPr>
        <p:txBody>
          <a:bodyPr/>
          <a:lstStyle/>
          <a:p>
            <a:pPr algn="l" eaLnBrk="1" hangingPunct="1"/>
            <a:r>
              <a:rPr lang="en-US" altLang="en-US" sz="1400" b="1" smtClean="0">
                <a:solidFill>
                  <a:schemeClr val="accent1"/>
                </a:solidFill>
                <a:effectLst/>
                <a:latin typeface="Verdana" pitchFamily="34" charset="0"/>
              </a:rPr>
              <a:t>Q9C</a:t>
            </a:r>
          </a:p>
        </p:txBody>
      </p:sp>
      <p:sp>
        <p:nvSpPr>
          <p:cNvPr id="86019" name="Rectangle 3"/>
          <p:cNvSpPr>
            <a:spLocks noChangeArrowheads="1"/>
          </p:cNvSpPr>
          <p:nvPr/>
        </p:nvSpPr>
        <p:spPr bwMode="auto">
          <a:xfrm>
            <a:off x="1143000" y="2133600"/>
            <a:ext cx="6781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False</a:t>
            </a:r>
          </a:p>
          <a:p>
            <a:pPr algn="just" eaLnBrk="1" hangingPunct="1">
              <a:defRPr/>
            </a:pPr>
            <a:r>
              <a:rPr lang="en-US" altLang="en-US" sz="2000" smtClean="0">
                <a:latin typeface="Lucida Sans Unicode" pitchFamily="34" charset="0"/>
              </a:rPr>
              <a:t>Members of a public body must be physically present at proceedings.</a:t>
            </a:r>
          </a:p>
        </p:txBody>
      </p:sp>
      <p:sp>
        <p:nvSpPr>
          <p:cNvPr id="8602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41989"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99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41991"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4"/>
          <p:cNvSpPr txBox="1">
            <a:spLocks noChangeArrowheads="1"/>
          </p:cNvSpPr>
          <p:nvPr/>
        </p:nvSpPr>
        <p:spPr bwMode="auto">
          <a:xfrm>
            <a:off x="838200" y="609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dirty="0">
                <a:effectLst>
                  <a:outerShdw blurRad="38100" dist="38100" dir="2700000" algn="tl">
                    <a:srgbClr val="FFFFFF"/>
                  </a:outerShdw>
                </a:effectLst>
                <a:latin typeface="Lucida Sans Unicode" pitchFamily="34" charset="0"/>
              </a:rPr>
              <a:t>“Special Ops,” a private security firm.</a:t>
            </a:r>
          </a:p>
        </p:txBody>
      </p:sp>
      <p:pic>
        <p:nvPicPr>
          <p:cNvPr id="1669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8806" y="1560286"/>
            <a:ext cx="305159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wheel(8)">
                                      <p:cBhvr>
                                        <p:cTn id="7" dur="1000"/>
                                        <p:tgtEl>
                                          <p:spTgt spid="16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Are the resumes of unsuccessful candidates for the police chief position public records?</a:t>
            </a:r>
          </a:p>
        </p:txBody>
      </p:sp>
      <p:sp>
        <p:nvSpPr>
          <p:cNvPr id="88067" name="Text Box 3">
            <a:hlinkClick r:id="rId3" action="ppaction://hlinksldjump"/>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88068" name="Text Box 4">
            <a:hlinkClick r:id="rId5" action="ppaction://hlinksldjump"/>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88069" name="Rectangle 5"/>
          <p:cNvSpPr>
            <a:spLocks noGrp="1" noChangeArrowheads="1"/>
          </p:cNvSpPr>
          <p:nvPr>
            <p:ph type="title"/>
          </p:nvPr>
        </p:nvSpPr>
        <p:spPr>
          <a:xfrm>
            <a:off x="457200" y="0"/>
            <a:ext cx="8229600" cy="838200"/>
          </a:xfrm>
        </p:spPr>
        <p:txBody>
          <a:bodyPr/>
          <a:lstStyle/>
          <a:p>
            <a:pPr eaLnBrk="1" hangingPunct="1">
              <a:defRPr/>
            </a:pPr>
            <a:r>
              <a:rPr lang="en-US" altLang="en-US" sz="4800" smtClean="0">
                <a:solidFill>
                  <a:srgbClr val="6699FF"/>
                </a:solidFill>
                <a:latin typeface="Monotype Corsiva" pitchFamily="66" charset="0"/>
              </a:rPr>
              <a:t>Question</a:t>
            </a:r>
            <a:r>
              <a:rPr lang="en-US" altLang="en-US" sz="4000" smtClean="0">
                <a:solidFill>
                  <a:srgbClr val="6699FF"/>
                </a:solidFill>
                <a:latin typeface="Monotype Corsiva" pitchFamily="66" charset="0"/>
              </a:rPr>
              <a:t> 10</a:t>
            </a:r>
          </a:p>
        </p:txBody>
      </p:sp>
      <p:sp>
        <p:nvSpPr>
          <p:cNvPr id="88070" name="Text Box 6">
            <a:hlinkClick r:id="rId5" action="ppaction://hlinksldjump"/>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diamond/>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8066"/>
                                        </p:tgtEl>
                                        <p:attrNameLst>
                                          <p:attrName>style.visibility</p:attrName>
                                        </p:attrNameLst>
                                      </p:cBhvr>
                                      <p:to>
                                        <p:strVal val="visible"/>
                                      </p:to>
                                    </p:set>
                                    <p:anim calcmode="discrete" valueType="clr">
                                      <p:cBhvr override="childStyle">
                                        <p:cTn id="7" dur="80"/>
                                        <p:tgtEl>
                                          <p:spTgt spid="88066"/>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88066"/>
                                        </p:tgtEl>
                                        <p:attrNameLst>
                                          <p:attrName>fillcolor</p:attrName>
                                        </p:attrNameLst>
                                      </p:cBhvr>
                                      <p:tavLst>
                                        <p:tav tm="0">
                                          <p:val>
                                            <p:clrVal>
                                              <a:schemeClr val="accent2"/>
                                            </p:clrVal>
                                          </p:val>
                                        </p:tav>
                                        <p:tav tm="50000">
                                          <p:val>
                                            <p:clrVal>
                                              <a:schemeClr val="hlink"/>
                                            </p:clrVal>
                                          </p:val>
                                        </p:tav>
                                      </p:tavLst>
                                    </p:anim>
                                    <p:set>
                                      <p:cBhvr>
                                        <p:cTn id="9" dur="80"/>
                                        <p:tgtEl>
                                          <p:spTgt spid="88066"/>
                                        </p:tgtEl>
                                        <p:attrNameLst>
                                          <p:attrName>fill.type</p:attrName>
                                        </p:attrNameLst>
                                      </p:cBhvr>
                                      <p:to>
                                        <p:strVal val="solid"/>
                                      </p:to>
                                    </p:set>
                                  </p:childTnLst>
                                </p:cTn>
                              </p:par>
                            </p:childTnLst>
                          </p:cTn>
                        </p:par>
                        <p:par>
                          <p:cTn id="10" fill="hold" nodeType="afterGroup">
                            <p:stCondLst>
                              <p:cond delay="3080"/>
                            </p:stCondLst>
                            <p:childTnLst>
                              <p:par>
                                <p:cTn id="11" presetID="2" presetClass="entr" presetSubtype="2" fill="hold" grpId="0" nodeType="afterEffect">
                                  <p:stCondLst>
                                    <p:cond delay="0"/>
                                  </p:stCondLst>
                                  <p:childTnLst>
                                    <p:set>
                                      <p:cBhvr>
                                        <p:cTn id="12" dur="1" fill="hold">
                                          <p:stCondLst>
                                            <p:cond delay="0"/>
                                          </p:stCondLst>
                                        </p:cTn>
                                        <p:tgtEl>
                                          <p:spTgt spid="88070"/>
                                        </p:tgtEl>
                                        <p:attrNameLst>
                                          <p:attrName>style.visibility</p:attrName>
                                        </p:attrNameLst>
                                      </p:cBhvr>
                                      <p:to>
                                        <p:strVal val="visible"/>
                                      </p:to>
                                    </p:set>
                                    <p:anim calcmode="lin" valueType="num">
                                      <p:cBhvr additive="base">
                                        <p:cTn id="13" dur="500" fill="hold"/>
                                        <p:tgtEl>
                                          <p:spTgt spid="88070"/>
                                        </p:tgtEl>
                                        <p:attrNameLst>
                                          <p:attrName>ppt_x</p:attrName>
                                        </p:attrNameLst>
                                      </p:cBhvr>
                                      <p:tavLst>
                                        <p:tav tm="0">
                                          <p:val>
                                            <p:strVal val="1+#ppt_w/2"/>
                                          </p:val>
                                        </p:tav>
                                        <p:tav tm="100000">
                                          <p:val>
                                            <p:strVal val="#ppt_x"/>
                                          </p:val>
                                        </p:tav>
                                      </p:tavLst>
                                    </p:anim>
                                    <p:anim calcmode="lin" valueType="num">
                                      <p:cBhvr additive="base">
                                        <p:cTn id="14" dur="500" fill="hold"/>
                                        <p:tgtEl>
                                          <p:spTgt spid="8807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80"/>
                            </p:stCondLst>
                            <p:childTnLst>
                              <p:par>
                                <p:cTn id="16" presetID="2" presetClass="entr" presetSubtype="2" fill="hold" grpId="0" nodeType="afterEffect">
                                  <p:stCondLst>
                                    <p:cond delay="0"/>
                                  </p:stCondLst>
                                  <p:childTnLst>
                                    <p:set>
                                      <p:cBhvr>
                                        <p:cTn id="17" dur="1" fill="hold">
                                          <p:stCondLst>
                                            <p:cond delay="0"/>
                                          </p:stCondLst>
                                        </p:cTn>
                                        <p:tgtEl>
                                          <p:spTgt spid="88067"/>
                                        </p:tgtEl>
                                        <p:attrNameLst>
                                          <p:attrName>style.visibility</p:attrName>
                                        </p:attrNameLst>
                                      </p:cBhvr>
                                      <p:to>
                                        <p:strVal val="visible"/>
                                      </p:to>
                                    </p:set>
                                    <p:anim calcmode="lin" valueType="num">
                                      <p:cBhvr additive="base">
                                        <p:cTn id="18" dur="500" fill="hold"/>
                                        <p:tgtEl>
                                          <p:spTgt spid="88067"/>
                                        </p:tgtEl>
                                        <p:attrNameLst>
                                          <p:attrName>ppt_x</p:attrName>
                                        </p:attrNameLst>
                                      </p:cBhvr>
                                      <p:tavLst>
                                        <p:tav tm="0">
                                          <p:val>
                                            <p:strVal val="1+#ppt_w/2"/>
                                          </p:val>
                                        </p:tav>
                                        <p:tav tm="100000">
                                          <p:val>
                                            <p:strVal val="#ppt_x"/>
                                          </p:val>
                                        </p:tav>
                                      </p:tavLst>
                                    </p:anim>
                                    <p:anim calcmode="lin" valueType="num">
                                      <p:cBhvr additive="base">
                                        <p:cTn id="19" dur="500" fill="hold"/>
                                        <p:tgtEl>
                                          <p:spTgt spid="8806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080"/>
                            </p:stCondLst>
                            <p:childTnLst>
                              <p:par>
                                <p:cTn id="21" presetID="2" presetClass="entr" presetSubtype="2" fill="hold" grpId="0" nodeType="afterEffect">
                                  <p:stCondLst>
                                    <p:cond delay="0"/>
                                  </p:stCondLst>
                                  <p:childTnLst>
                                    <p:set>
                                      <p:cBhvr>
                                        <p:cTn id="22" dur="1" fill="hold">
                                          <p:stCondLst>
                                            <p:cond delay="0"/>
                                          </p:stCondLst>
                                        </p:cTn>
                                        <p:tgtEl>
                                          <p:spTgt spid="88068"/>
                                        </p:tgtEl>
                                        <p:attrNameLst>
                                          <p:attrName>style.visibility</p:attrName>
                                        </p:attrNameLst>
                                      </p:cBhvr>
                                      <p:to>
                                        <p:strVal val="visible"/>
                                      </p:to>
                                    </p:set>
                                    <p:anim calcmode="lin" valueType="num">
                                      <p:cBhvr additive="base">
                                        <p:cTn id="23" dur="500" fill="hold"/>
                                        <p:tgtEl>
                                          <p:spTgt spid="88068"/>
                                        </p:tgtEl>
                                        <p:attrNameLst>
                                          <p:attrName>ppt_x</p:attrName>
                                        </p:attrNameLst>
                                      </p:cBhvr>
                                      <p:tavLst>
                                        <p:tav tm="0">
                                          <p:val>
                                            <p:strVal val="1+#ppt_w/2"/>
                                          </p:val>
                                        </p:tav>
                                        <p:tav tm="100000">
                                          <p:val>
                                            <p:strVal val="#ppt_x"/>
                                          </p:val>
                                        </p:tav>
                                      </p:tavLst>
                                    </p:anim>
                                    <p:anim calcmode="lin" valueType="num">
                                      <p:cBhvr additive="base">
                                        <p:cTn id="24"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animBg="1"/>
      <p:bldP spid="88068" grpId="0" animBg="1"/>
      <p:bldP spid="880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609600" cy="304800"/>
          </a:xfrm>
        </p:spPr>
        <p:txBody>
          <a:bodyPr/>
          <a:lstStyle/>
          <a:p>
            <a:pPr algn="l" eaLnBrk="1" hangingPunct="1"/>
            <a:r>
              <a:rPr lang="en-US" altLang="en-US" sz="1200" b="1" smtClean="0">
                <a:solidFill>
                  <a:schemeClr val="accent1"/>
                </a:solidFill>
                <a:effectLst/>
                <a:latin typeface="Verdana" pitchFamily="34" charset="0"/>
              </a:rPr>
              <a:t>Q10C</a:t>
            </a:r>
          </a:p>
        </p:txBody>
      </p:sp>
      <p:sp>
        <p:nvSpPr>
          <p:cNvPr id="89091" name="Rectangle 3"/>
          <p:cNvSpPr>
            <a:spLocks noChangeArrowheads="1"/>
          </p:cNvSpPr>
          <p:nvPr/>
        </p:nvSpPr>
        <p:spPr bwMode="auto">
          <a:xfrm>
            <a:off x="1143000" y="21336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Resumes of all candidates for public positions are public records.</a:t>
            </a:r>
          </a:p>
        </p:txBody>
      </p:sp>
      <p:sp>
        <p:nvSpPr>
          <p:cNvPr id="8909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44037"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03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44039"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ThatsCorrect1.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Does the fact that the resumes were received and maintained by Hide The Ball Recruiters, a private entity, remove those records from the coverage of the Public Records Act?</a:t>
            </a:r>
          </a:p>
        </p:txBody>
      </p:sp>
      <p:sp>
        <p:nvSpPr>
          <p:cNvPr id="91139" name="Text Box 3">
            <a:hlinkClick r:id="" action="ppaction://noaction">
              <a:snd r:embed="rId3" name="Nosorry.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91140"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91141" name="Rectangle 5"/>
          <p:cNvSpPr>
            <a:spLocks noGrp="1" noChangeArrowheads="1"/>
          </p:cNvSpPr>
          <p:nvPr>
            <p:ph type="title"/>
          </p:nvPr>
        </p:nvSpPr>
        <p:spPr/>
        <p:txBody>
          <a:bodyPr/>
          <a:lstStyle/>
          <a:p>
            <a:pPr eaLnBrk="1" hangingPunct="1">
              <a:defRPr/>
            </a:pPr>
            <a:r>
              <a:rPr lang="en-US" altLang="en-US" sz="4800" smtClean="0">
                <a:solidFill>
                  <a:srgbClr val="6699FF"/>
                </a:solidFill>
                <a:latin typeface="Monotype Corsiva" pitchFamily="66" charset="0"/>
              </a:rPr>
              <a:t>Question</a:t>
            </a:r>
            <a:r>
              <a:rPr lang="en-US" altLang="en-US" sz="4000" smtClean="0">
                <a:solidFill>
                  <a:srgbClr val="6699FF"/>
                </a:solidFill>
                <a:latin typeface="Monotype Corsiva" pitchFamily="66" charset="0"/>
              </a:rPr>
              <a:t> 11</a:t>
            </a:r>
          </a:p>
        </p:txBody>
      </p:sp>
      <p:sp>
        <p:nvSpPr>
          <p:cNvPr id="91142" name="Text Box 6">
            <a:hlinkClick r:id="" action="ppaction://noaction">
              <a:snd r:embed="rId5" name="ThatsInCorrect1.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wheel spokes="8"/>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38"/>
                                        </p:tgtEl>
                                        <p:attrNameLst>
                                          <p:attrName>style.visibility</p:attrName>
                                        </p:attrNameLst>
                                      </p:cBhvr>
                                      <p:to>
                                        <p:strVal val="visible"/>
                                      </p:to>
                                    </p:set>
                                    <p:anim calcmode="discrete" valueType="clr">
                                      <p:cBhvr override="childStyle">
                                        <p:cTn id="7" dur="80"/>
                                        <p:tgtEl>
                                          <p:spTgt spid="91138"/>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91138"/>
                                        </p:tgtEl>
                                        <p:attrNameLst>
                                          <p:attrName>fillcolor</p:attrName>
                                        </p:attrNameLst>
                                      </p:cBhvr>
                                      <p:tavLst>
                                        <p:tav tm="0">
                                          <p:val>
                                            <p:clrVal>
                                              <a:schemeClr val="accent2"/>
                                            </p:clrVal>
                                          </p:val>
                                        </p:tav>
                                        <p:tav tm="50000">
                                          <p:val>
                                            <p:clrVal>
                                              <a:schemeClr val="hlink"/>
                                            </p:clrVal>
                                          </p:val>
                                        </p:tav>
                                      </p:tavLst>
                                    </p:anim>
                                    <p:set>
                                      <p:cBhvr>
                                        <p:cTn id="9" dur="80"/>
                                        <p:tgtEl>
                                          <p:spTgt spid="91138"/>
                                        </p:tgtEl>
                                        <p:attrNameLst>
                                          <p:attrName>fill.type</p:attrName>
                                        </p:attrNameLst>
                                      </p:cBhvr>
                                      <p:to>
                                        <p:strVal val="solid"/>
                                      </p:to>
                                    </p:set>
                                  </p:childTnLst>
                                </p:cTn>
                              </p:par>
                            </p:childTnLst>
                          </p:cTn>
                        </p:par>
                        <p:par>
                          <p:cTn id="10" fill="hold" nodeType="afterGroup">
                            <p:stCondLst>
                              <p:cond delay="5800"/>
                            </p:stCondLst>
                            <p:childTnLst>
                              <p:par>
                                <p:cTn id="11" presetID="2" presetClass="entr" presetSubtype="2" fill="hold" grpId="0" nodeType="afterEffect">
                                  <p:stCondLst>
                                    <p:cond delay="0"/>
                                  </p:stCondLst>
                                  <p:childTnLst>
                                    <p:set>
                                      <p:cBhvr>
                                        <p:cTn id="12" dur="1" fill="hold">
                                          <p:stCondLst>
                                            <p:cond delay="0"/>
                                          </p:stCondLst>
                                        </p:cTn>
                                        <p:tgtEl>
                                          <p:spTgt spid="91142"/>
                                        </p:tgtEl>
                                        <p:attrNameLst>
                                          <p:attrName>style.visibility</p:attrName>
                                        </p:attrNameLst>
                                      </p:cBhvr>
                                      <p:to>
                                        <p:strVal val="visible"/>
                                      </p:to>
                                    </p:set>
                                    <p:anim calcmode="lin" valueType="num">
                                      <p:cBhvr additive="base">
                                        <p:cTn id="13" dur="500" fill="hold"/>
                                        <p:tgtEl>
                                          <p:spTgt spid="91142"/>
                                        </p:tgtEl>
                                        <p:attrNameLst>
                                          <p:attrName>ppt_x</p:attrName>
                                        </p:attrNameLst>
                                      </p:cBhvr>
                                      <p:tavLst>
                                        <p:tav tm="0">
                                          <p:val>
                                            <p:strVal val="1+#ppt_w/2"/>
                                          </p:val>
                                        </p:tav>
                                        <p:tav tm="100000">
                                          <p:val>
                                            <p:strVal val="#ppt_x"/>
                                          </p:val>
                                        </p:tav>
                                      </p:tavLst>
                                    </p:anim>
                                    <p:anim calcmode="lin" valueType="num">
                                      <p:cBhvr additive="base">
                                        <p:cTn id="14" dur="500" fill="hold"/>
                                        <p:tgtEl>
                                          <p:spTgt spid="9114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300"/>
                            </p:stCondLst>
                            <p:childTnLst>
                              <p:par>
                                <p:cTn id="16" presetID="2" presetClass="entr" presetSubtype="2" fill="hold" grpId="0" nodeType="afterEffect">
                                  <p:stCondLst>
                                    <p:cond delay="0"/>
                                  </p:stCondLst>
                                  <p:childTnLst>
                                    <p:set>
                                      <p:cBhvr>
                                        <p:cTn id="17" dur="1" fill="hold">
                                          <p:stCondLst>
                                            <p:cond delay="0"/>
                                          </p:stCondLst>
                                        </p:cTn>
                                        <p:tgtEl>
                                          <p:spTgt spid="91139"/>
                                        </p:tgtEl>
                                        <p:attrNameLst>
                                          <p:attrName>style.visibility</p:attrName>
                                        </p:attrNameLst>
                                      </p:cBhvr>
                                      <p:to>
                                        <p:strVal val="visible"/>
                                      </p:to>
                                    </p:set>
                                    <p:anim calcmode="lin" valueType="num">
                                      <p:cBhvr additive="base">
                                        <p:cTn id="18" dur="500" fill="hold"/>
                                        <p:tgtEl>
                                          <p:spTgt spid="91139"/>
                                        </p:tgtEl>
                                        <p:attrNameLst>
                                          <p:attrName>ppt_x</p:attrName>
                                        </p:attrNameLst>
                                      </p:cBhvr>
                                      <p:tavLst>
                                        <p:tav tm="0">
                                          <p:val>
                                            <p:strVal val="1+#ppt_w/2"/>
                                          </p:val>
                                        </p:tav>
                                        <p:tav tm="100000">
                                          <p:val>
                                            <p:strVal val="#ppt_x"/>
                                          </p:val>
                                        </p:tav>
                                      </p:tavLst>
                                    </p:anim>
                                    <p:anim calcmode="lin" valueType="num">
                                      <p:cBhvr additive="base">
                                        <p:cTn id="19" dur="500" fill="hold"/>
                                        <p:tgtEl>
                                          <p:spTgt spid="9113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6800"/>
                            </p:stCondLst>
                            <p:childTnLst>
                              <p:par>
                                <p:cTn id="21" presetID="2" presetClass="entr" presetSubtype="2" fill="hold" grpId="0" nodeType="afterEffect">
                                  <p:stCondLst>
                                    <p:cond delay="0"/>
                                  </p:stCondLst>
                                  <p:childTnLst>
                                    <p:set>
                                      <p:cBhvr>
                                        <p:cTn id="22" dur="1" fill="hold">
                                          <p:stCondLst>
                                            <p:cond delay="0"/>
                                          </p:stCondLst>
                                        </p:cTn>
                                        <p:tgtEl>
                                          <p:spTgt spid="91140"/>
                                        </p:tgtEl>
                                        <p:attrNameLst>
                                          <p:attrName>style.visibility</p:attrName>
                                        </p:attrNameLst>
                                      </p:cBhvr>
                                      <p:to>
                                        <p:strVal val="visible"/>
                                      </p:to>
                                    </p:set>
                                    <p:anim calcmode="lin" valueType="num">
                                      <p:cBhvr additive="base">
                                        <p:cTn id="23" dur="500" fill="hold"/>
                                        <p:tgtEl>
                                          <p:spTgt spid="91140"/>
                                        </p:tgtEl>
                                        <p:attrNameLst>
                                          <p:attrName>ppt_x</p:attrName>
                                        </p:attrNameLst>
                                      </p:cBhvr>
                                      <p:tavLst>
                                        <p:tav tm="0">
                                          <p:val>
                                            <p:strVal val="1+#ppt_w/2"/>
                                          </p:val>
                                        </p:tav>
                                        <p:tav tm="100000">
                                          <p:val>
                                            <p:strVal val="#ppt_x"/>
                                          </p:val>
                                        </p:tav>
                                      </p:tavLst>
                                    </p:anim>
                                    <p:anim calcmode="lin" valueType="num">
                                      <p:cBhvr additive="base">
                                        <p:cTn id="24"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animBg="1"/>
      <p:bldP spid="91140" grpId="0" animBg="1"/>
      <p:bldP spid="911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76200"/>
            <a:ext cx="838200" cy="304800"/>
          </a:xfrm>
        </p:spPr>
        <p:txBody>
          <a:bodyPr/>
          <a:lstStyle/>
          <a:p>
            <a:pPr algn="l" eaLnBrk="1" hangingPunct="1"/>
            <a:r>
              <a:rPr lang="en-US" altLang="en-US" sz="1400" b="1" smtClean="0">
                <a:solidFill>
                  <a:schemeClr val="accent1"/>
                </a:solidFill>
                <a:effectLst/>
                <a:latin typeface="Verdana" pitchFamily="34" charset="0"/>
              </a:rPr>
              <a:t>Q11C</a:t>
            </a:r>
          </a:p>
        </p:txBody>
      </p:sp>
      <p:sp>
        <p:nvSpPr>
          <p:cNvPr id="92163" name="Rectangle 3"/>
          <p:cNvSpPr>
            <a:spLocks noChangeArrowheads="1"/>
          </p:cNvSpPr>
          <p:nvPr/>
        </p:nvSpPr>
        <p:spPr bwMode="auto">
          <a:xfrm>
            <a:off x="1143000" y="2133600"/>
            <a:ext cx="693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dirty="0" smtClean="0">
                <a:latin typeface="Lucida Sans Unicode" pitchFamily="34" charset="0"/>
              </a:rPr>
              <a:t>Answer: </a:t>
            </a:r>
            <a:r>
              <a:rPr lang="en-US" altLang="en-US" sz="2000" u="sng" dirty="0" smtClean="0">
                <a:solidFill>
                  <a:srgbClr val="00FF00"/>
                </a:solidFill>
                <a:effectLst>
                  <a:outerShdw blurRad="38100" dist="38100" dir="2700000" algn="tl">
                    <a:srgbClr val="000000"/>
                  </a:outerShdw>
                </a:effectLst>
                <a:latin typeface="Lucida Sans Unicode" pitchFamily="34" charset="0"/>
              </a:rPr>
              <a:t>Maybe</a:t>
            </a:r>
          </a:p>
          <a:p>
            <a:pPr algn="just" eaLnBrk="1" hangingPunct="1">
              <a:defRPr/>
            </a:pPr>
            <a:r>
              <a:rPr lang="en-US" altLang="en-US" sz="2000" dirty="0" smtClean="0">
                <a:latin typeface="Lucida Sans Unicode" pitchFamily="34" charset="0"/>
              </a:rPr>
              <a:t>A private entity’s records may be subject to the Public Records Act if it is the “Functional Equivalent” of the public body.</a:t>
            </a:r>
          </a:p>
        </p:txBody>
      </p:sp>
      <p:sp>
        <p:nvSpPr>
          <p:cNvPr id="9216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4608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608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4608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ThatsCorrect1.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Given that the definition of public records includes records “received” by a public body, the constituent letters received by Rockne Council members are public records, correct?</a:t>
            </a:r>
          </a:p>
        </p:txBody>
      </p:sp>
      <p:sp>
        <p:nvSpPr>
          <p:cNvPr id="94211" name="Text Box 3">
            <a:hlinkClick r:id="" action="ppaction://noaction">
              <a:snd r:embed="rId3" name="ThatsInCorrect1.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94212" name="Text Box 4">
            <a:hlinkClick r:id="" action="ppaction://noaction">
              <a:snd r:embed="rId5" name="Wrngans1.wav"/>
            </a:hlinkClick>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94213"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12</a:t>
            </a:r>
          </a:p>
        </p:txBody>
      </p:sp>
      <p:sp>
        <p:nvSpPr>
          <p:cNvPr id="94214" name="Text Box 6">
            <a:hlinkClick r:id="" action="ppaction://hlinkshowjump?jump=nextslide"/>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wedge/>
    <p:sndAc>
      <p:stSnd>
        <p:snd r:embed="rId2" name="Nxtques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4210"/>
                                        </p:tgtEl>
                                        <p:attrNameLst>
                                          <p:attrName>style.visibility</p:attrName>
                                        </p:attrNameLst>
                                      </p:cBhvr>
                                      <p:to>
                                        <p:strVal val="visible"/>
                                      </p:to>
                                    </p:set>
                                    <p:anim calcmode="discrete" valueType="clr">
                                      <p:cBhvr override="childStyle">
                                        <p:cTn id="7" dur="80"/>
                                        <p:tgtEl>
                                          <p:spTgt spid="94210"/>
                                        </p:tgtEl>
                                        <p:attrNameLst>
                                          <p:attrName>style.color</p:attrName>
                                        </p:attrNameLst>
                                      </p:cBhvr>
                                      <p:tavLst>
                                        <p:tav tm="0">
                                          <p:val>
                                            <p:clrVal>
                                              <a:srgbClr val="FF9900"/>
                                            </p:clrVal>
                                          </p:val>
                                        </p:tav>
                                        <p:tav tm="50000">
                                          <p:val>
                                            <p:clrVal>
                                              <a:schemeClr val="accent1"/>
                                            </p:clrVal>
                                          </p:val>
                                        </p:tav>
                                      </p:tavLst>
                                    </p:anim>
                                    <p:anim calcmode="discrete" valueType="clr">
                                      <p:cBhvr>
                                        <p:cTn id="8" dur="80"/>
                                        <p:tgtEl>
                                          <p:spTgt spid="94210"/>
                                        </p:tgtEl>
                                        <p:attrNameLst>
                                          <p:attrName>fillcolor</p:attrName>
                                        </p:attrNameLst>
                                      </p:cBhvr>
                                      <p:tavLst>
                                        <p:tav tm="0">
                                          <p:val>
                                            <p:clrVal>
                                              <a:schemeClr val="accent2"/>
                                            </p:clrVal>
                                          </p:val>
                                        </p:tav>
                                        <p:tav tm="50000">
                                          <p:val>
                                            <p:clrVal>
                                              <a:schemeClr val="hlink"/>
                                            </p:clrVal>
                                          </p:val>
                                        </p:tav>
                                      </p:tavLst>
                                    </p:anim>
                                    <p:set>
                                      <p:cBhvr>
                                        <p:cTn id="9" dur="80"/>
                                        <p:tgtEl>
                                          <p:spTgt spid="94210"/>
                                        </p:tgtEl>
                                        <p:attrNameLst>
                                          <p:attrName>fill.type</p:attrName>
                                        </p:attrNameLst>
                                      </p:cBhvr>
                                      <p:to>
                                        <p:strVal val="solid"/>
                                      </p:to>
                                    </p:set>
                                  </p:childTnLst>
                                </p:cTn>
                              </p:par>
                            </p:childTnLst>
                          </p:cTn>
                        </p:par>
                        <p:par>
                          <p:cTn id="10" fill="hold" nodeType="afterGroup">
                            <p:stCondLst>
                              <p:cond delay="6120"/>
                            </p:stCondLst>
                            <p:childTnLst>
                              <p:par>
                                <p:cTn id="11" presetID="2" presetClass="entr" presetSubtype="2" fill="hold" grpId="0" nodeType="afterEffect">
                                  <p:stCondLst>
                                    <p:cond delay="0"/>
                                  </p:stCondLst>
                                  <p:childTnLst>
                                    <p:set>
                                      <p:cBhvr>
                                        <p:cTn id="12" dur="1" fill="hold">
                                          <p:stCondLst>
                                            <p:cond delay="0"/>
                                          </p:stCondLst>
                                        </p:cTn>
                                        <p:tgtEl>
                                          <p:spTgt spid="94214"/>
                                        </p:tgtEl>
                                        <p:attrNameLst>
                                          <p:attrName>style.visibility</p:attrName>
                                        </p:attrNameLst>
                                      </p:cBhvr>
                                      <p:to>
                                        <p:strVal val="visible"/>
                                      </p:to>
                                    </p:set>
                                    <p:anim calcmode="lin" valueType="num">
                                      <p:cBhvr additive="base">
                                        <p:cTn id="13" dur="500" fill="hold"/>
                                        <p:tgtEl>
                                          <p:spTgt spid="94214"/>
                                        </p:tgtEl>
                                        <p:attrNameLst>
                                          <p:attrName>ppt_x</p:attrName>
                                        </p:attrNameLst>
                                      </p:cBhvr>
                                      <p:tavLst>
                                        <p:tav tm="0">
                                          <p:val>
                                            <p:strVal val="1+#ppt_w/2"/>
                                          </p:val>
                                        </p:tav>
                                        <p:tav tm="100000">
                                          <p:val>
                                            <p:strVal val="#ppt_x"/>
                                          </p:val>
                                        </p:tav>
                                      </p:tavLst>
                                    </p:anim>
                                    <p:anim calcmode="lin" valueType="num">
                                      <p:cBhvr additive="base">
                                        <p:cTn id="14" dur="500" fill="hold"/>
                                        <p:tgtEl>
                                          <p:spTgt spid="9421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620"/>
                            </p:stCondLst>
                            <p:childTnLst>
                              <p:par>
                                <p:cTn id="16" presetID="2" presetClass="entr" presetSubtype="2" fill="hold" grpId="0" nodeType="afterEffect">
                                  <p:stCondLst>
                                    <p:cond delay="0"/>
                                  </p:stCondLst>
                                  <p:childTnLst>
                                    <p:set>
                                      <p:cBhvr>
                                        <p:cTn id="17" dur="1" fill="hold">
                                          <p:stCondLst>
                                            <p:cond delay="0"/>
                                          </p:stCondLst>
                                        </p:cTn>
                                        <p:tgtEl>
                                          <p:spTgt spid="94211"/>
                                        </p:tgtEl>
                                        <p:attrNameLst>
                                          <p:attrName>style.visibility</p:attrName>
                                        </p:attrNameLst>
                                      </p:cBhvr>
                                      <p:to>
                                        <p:strVal val="visible"/>
                                      </p:to>
                                    </p:set>
                                    <p:anim calcmode="lin" valueType="num">
                                      <p:cBhvr additive="base">
                                        <p:cTn id="18" dur="500" fill="hold"/>
                                        <p:tgtEl>
                                          <p:spTgt spid="94211"/>
                                        </p:tgtEl>
                                        <p:attrNameLst>
                                          <p:attrName>ppt_x</p:attrName>
                                        </p:attrNameLst>
                                      </p:cBhvr>
                                      <p:tavLst>
                                        <p:tav tm="0">
                                          <p:val>
                                            <p:strVal val="1+#ppt_w/2"/>
                                          </p:val>
                                        </p:tav>
                                        <p:tav tm="100000">
                                          <p:val>
                                            <p:strVal val="#ppt_x"/>
                                          </p:val>
                                        </p:tav>
                                      </p:tavLst>
                                    </p:anim>
                                    <p:anim calcmode="lin" valueType="num">
                                      <p:cBhvr additive="base">
                                        <p:cTn id="19" dur="500" fill="hold"/>
                                        <p:tgtEl>
                                          <p:spTgt spid="9421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7120"/>
                            </p:stCondLst>
                            <p:childTnLst>
                              <p:par>
                                <p:cTn id="21" presetID="2" presetClass="entr" presetSubtype="2" fill="hold" grpId="0" nodeType="afterEffect">
                                  <p:stCondLst>
                                    <p:cond delay="0"/>
                                  </p:stCondLst>
                                  <p:childTnLst>
                                    <p:set>
                                      <p:cBhvr>
                                        <p:cTn id="22" dur="1" fill="hold">
                                          <p:stCondLst>
                                            <p:cond delay="0"/>
                                          </p:stCondLst>
                                        </p:cTn>
                                        <p:tgtEl>
                                          <p:spTgt spid="94212"/>
                                        </p:tgtEl>
                                        <p:attrNameLst>
                                          <p:attrName>style.visibility</p:attrName>
                                        </p:attrNameLst>
                                      </p:cBhvr>
                                      <p:to>
                                        <p:strVal val="visible"/>
                                      </p:to>
                                    </p:set>
                                    <p:anim calcmode="lin" valueType="num">
                                      <p:cBhvr additive="base">
                                        <p:cTn id="23" dur="500" fill="hold"/>
                                        <p:tgtEl>
                                          <p:spTgt spid="94212"/>
                                        </p:tgtEl>
                                        <p:attrNameLst>
                                          <p:attrName>ppt_x</p:attrName>
                                        </p:attrNameLst>
                                      </p:cBhvr>
                                      <p:tavLst>
                                        <p:tav tm="0">
                                          <p:val>
                                            <p:strVal val="1+#ppt_w/2"/>
                                          </p:val>
                                        </p:tav>
                                        <p:tav tm="100000">
                                          <p:val>
                                            <p:strVal val="#ppt_x"/>
                                          </p:val>
                                        </p:tav>
                                      </p:tavLst>
                                    </p:anim>
                                    <p:anim calcmode="lin" valueType="num">
                                      <p:cBhvr additive="base">
                                        <p:cTn id="24"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animBg="1"/>
      <p:bldP spid="94212" grpId="0" animBg="1"/>
      <p:bldP spid="942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 y="76200"/>
            <a:ext cx="838200" cy="304800"/>
          </a:xfrm>
        </p:spPr>
        <p:txBody>
          <a:bodyPr/>
          <a:lstStyle/>
          <a:p>
            <a:pPr algn="l" eaLnBrk="1" hangingPunct="1"/>
            <a:r>
              <a:rPr lang="en-US" altLang="en-US" sz="1400" b="1" smtClean="0">
                <a:solidFill>
                  <a:schemeClr val="accent1"/>
                </a:solidFill>
                <a:effectLst/>
                <a:latin typeface="Verdana" pitchFamily="34" charset="0"/>
              </a:rPr>
              <a:t>Q13C</a:t>
            </a:r>
          </a:p>
        </p:txBody>
      </p:sp>
      <p:sp>
        <p:nvSpPr>
          <p:cNvPr id="95235" name="Rectangle 3"/>
          <p:cNvSpPr>
            <a:spLocks noChangeArrowheads="1"/>
          </p:cNvSpPr>
          <p:nvPr/>
        </p:nvSpPr>
        <p:spPr bwMode="auto">
          <a:xfrm>
            <a:off x="1143000" y="2133600"/>
            <a:ext cx="678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dirty="0" smtClean="0">
                <a:latin typeface="Lucida Sans Unicode" pitchFamily="34" charset="0"/>
              </a:rPr>
              <a:t>Answer: </a:t>
            </a:r>
            <a:r>
              <a:rPr lang="en-US" altLang="en-US" sz="2000" u="sng" dirty="0" smtClean="0">
                <a:solidFill>
                  <a:srgbClr val="00FF00"/>
                </a:solidFill>
                <a:effectLst>
                  <a:outerShdw blurRad="38100" dist="38100" dir="2700000" algn="tl">
                    <a:srgbClr val="000000"/>
                  </a:outerShdw>
                </a:effectLst>
                <a:latin typeface="Lucida Sans Unicode" pitchFamily="34" charset="0"/>
              </a:rPr>
              <a:t>Maybe</a:t>
            </a:r>
          </a:p>
          <a:p>
            <a:pPr algn="just" eaLnBrk="1" hangingPunct="1">
              <a:defRPr/>
            </a:pPr>
            <a:r>
              <a:rPr lang="en-US" altLang="en-US" sz="2000" dirty="0" smtClean="0">
                <a:latin typeface="Lucida Sans Unicode" pitchFamily="34" charset="0"/>
              </a:rPr>
              <a:t>Records are “public” only to the extent they document the organization, functions, policies, decisions, procedures, operations or other activities of the public office.  Given that no council members forwarded the constituent letters to Hide The Ball, a strong argument can be made that the letters are not public records.</a:t>
            </a:r>
          </a:p>
        </p:txBody>
      </p:sp>
      <p:sp>
        <p:nvSpPr>
          <p:cNvPr id="95236"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4813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813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4813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1.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143000" y="1371600"/>
            <a:ext cx="6781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The federal HIPAA statute makes Theisman’s psychological evaluation confidential, and therefore exempt under the Ohio Public Records Act.</a:t>
            </a:r>
          </a:p>
        </p:txBody>
      </p:sp>
      <p:sp>
        <p:nvSpPr>
          <p:cNvPr id="97283" name="Text Box 3">
            <a:hlinkClick r:id="" action="ppaction://noaction">
              <a:snd r:embed="rId3" name="Incorr2.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97284" name="Text Box 4">
            <a:hlinkHover r:id="" action="ppaction://hlinkshowjump?jump=nextslide"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97285" name="Rectangle 5"/>
          <p:cNvSpPr>
            <a:spLocks noGrp="1" noChangeArrowheads="1"/>
          </p:cNvSpPr>
          <p:nvPr>
            <p:ph type="title"/>
          </p:nvPr>
        </p:nvSpPr>
        <p:spPr>
          <a:xfrm>
            <a:off x="533400" y="0"/>
            <a:ext cx="8153400" cy="990600"/>
          </a:xfrm>
        </p:spPr>
        <p:txBody>
          <a:bodyPr/>
          <a:lstStyle/>
          <a:p>
            <a:pPr eaLnBrk="1" hangingPunct="1">
              <a:defRPr/>
            </a:pPr>
            <a:r>
              <a:rPr lang="en-US" altLang="en-US" sz="4800" dirty="0" smtClean="0">
                <a:solidFill>
                  <a:srgbClr val="6699FF"/>
                </a:solidFill>
                <a:latin typeface="Monotype Corsiva" pitchFamily="66" charset="0"/>
              </a:rPr>
              <a:t>Question 13</a:t>
            </a:r>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58031" y="2895600"/>
            <a:ext cx="1951738" cy="223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plit orient="vert" dir="in"/>
    <p:sndAc>
      <p:stSnd>
        <p:snd r:embed="rId2" name="Anthrqu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anim calcmode="lin" valueType="num">
                                      <p:cBhvr>
                                        <p:cTn id="8" dur="1000" fill="hold"/>
                                        <p:tgtEl>
                                          <p:spTgt spid="97285"/>
                                        </p:tgtEl>
                                        <p:attrNameLst>
                                          <p:attrName>ppt_x</p:attrName>
                                        </p:attrNameLst>
                                      </p:cBhvr>
                                      <p:tavLst>
                                        <p:tav tm="0">
                                          <p:val>
                                            <p:strVal val="#ppt_x-.1"/>
                                          </p:val>
                                        </p:tav>
                                        <p:tav tm="100000">
                                          <p:val>
                                            <p:strVal val="#ppt_x"/>
                                          </p:val>
                                        </p:tav>
                                      </p:tavLst>
                                    </p:anim>
                                    <p:anim calcmode="lin" valueType="num">
                                      <p:cBhvr>
                                        <p:cTn id="9" dur="1000" fill="hold"/>
                                        <p:tgtEl>
                                          <p:spTgt spid="9728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7282"/>
                                        </p:tgtEl>
                                        <p:attrNameLst>
                                          <p:attrName>style.visibility</p:attrName>
                                        </p:attrNameLst>
                                      </p:cBhvr>
                                      <p:to>
                                        <p:strVal val="visible"/>
                                      </p:to>
                                    </p:set>
                                    <p:anim calcmode="discrete" valueType="clr">
                                      <p:cBhvr override="childStyle">
                                        <p:cTn id="13" dur="80"/>
                                        <p:tgtEl>
                                          <p:spTgt spid="97282"/>
                                        </p:tgtEl>
                                        <p:attrNameLst>
                                          <p:attrName>style.color</p:attrName>
                                        </p:attrNameLst>
                                      </p:cBhvr>
                                      <p:tavLst>
                                        <p:tav tm="0">
                                          <p:val>
                                            <p:clrVal>
                                              <a:schemeClr val="accent1"/>
                                            </p:clrVal>
                                          </p:val>
                                        </p:tav>
                                        <p:tav tm="50000">
                                          <p:val>
                                            <p:clrVal>
                                              <a:srgbClr val="FF9900"/>
                                            </p:clrVal>
                                          </p:val>
                                        </p:tav>
                                      </p:tavLst>
                                    </p:anim>
                                    <p:anim calcmode="discrete" valueType="clr">
                                      <p:cBhvr>
                                        <p:cTn id="14" dur="80"/>
                                        <p:tgtEl>
                                          <p:spTgt spid="97282"/>
                                        </p:tgtEl>
                                        <p:attrNameLst>
                                          <p:attrName>fillcolor</p:attrName>
                                        </p:attrNameLst>
                                      </p:cBhvr>
                                      <p:tavLst>
                                        <p:tav tm="0">
                                          <p:val>
                                            <p:clrVal>
                                              <a:schemeClr val="accent2"/>
                                            </p:clrVal>
                                          </p:val>
                                        </p:tav>
                                        <p:tav tm="50000">
                                          <p:val>
                                            <p:clrVal>
                                              <a:schemeClr val="hlink"/>
                                            </p:clrVal>
                                          </p:val>
                                        </p:tav>
                                      </p:tavLst>
                                    </p:anim>
                                    <p:set>
                                      <p:cBhvr>
                                        <p:cTn id="15" dur="80"/>
                                        <p:tgtEl>
                                          <p:spTgt spid="97282"/>
                                        </p:tgtEl>
                                        <p:attrNameLst>
                                          <p:attrName>fill.type</p:attrName>
                                        </p:attrNameLst>
                                      </p:cBhvr>
                                      <p:to>
                                        <p:strVal val="solid"/>
                                      </p:to>
                                    </p:set>
                                  </p:childTnLst>
                                </p:cTn>
                              </p:par>
                            </p:childTnLst>
                          </p:cTn>
                        </p:par>
                        <p:par>
                          <p:cTn id="16" fill="hold" nodeType="afterGroup">
                            <p:stCondLst>
                              <p:cond delay="6740"/>
                            </p:stCondLst>
                            <p:childTnLst>
                              <p:par>
                                <p:cTn id="17" presetID="2" presetClass="entr" presetSubtype="6" fill="hold" grpId="0" nodeType="afterEffect">
                                  <p:stCondLst>
                                    <p:cond delay="0"/>
                                  </p:stCondLst>
                                  <p:childTnLst>
                                    <p:set>
                                      <p:cBhvr>
                                        <p:cTn id="18" dur="1" fill="hold">
                                          <p:stCondLst>
                                            <p:cond delay="0"/>
                                          </p:stCondLst>
                                        </p:cTn>
                                        <p:tgtEl>
                                          <p:spTgt spid="97283"/>
                                        </p:tgtEl>
                                        <p:attrNameLst>
                                          <p:attrName>style.visibility</p:attrName>
                                        </p:attrNameLst>
                                      </p:cBhvr>
                                      <p:to>
                                        <p:strVal val="visible"/>
                                      </p:to>
                                    </p:set>
                                    <p:anim calcmode="lin" valueType="num">
                                      <p:cBhvr additive="base">
                                        <p:cTn id="19" dur="500" fill="hold"/>
                                        <p:tgtEl>
                                          <p:spTgt spid="97283"/>
                                        </p:tgtEl>
                                        <p:attrNameLst>
                                          <p:attrName>ppt_x</p:attrName>
                                        </p:attrNameLst>
                                      </p:cBhvr>
                                      <p:tavLst>
                                        <p:tav tm="0">
                                          <p:val>
                                            <p:strVal val="1+#ppt_w/2"/>
                                          </p:val>
                                        </p:tav>
                                        <p:tav tm="100000">
                                          <p:val>
                                            <p:strVal val="#ppt_x"/>
                                          </p:val>
                                        </p:tav>
                                      </p:tavLst>
                                    </p:anim>
                                    <p:anim calcmode="lin" valueType="num">
                                      <p:cBhvr additive="base">
                                        <p:cTn id="20" dur="500" fill="hold"/>
                                        <p:tgtEl>
                                          <p:spTgt spid="97283"/>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7284"/>
                                        </p:tgtEl>
                                        <p:attrNameLst>
                                          <p:attrName>style.visibility</p:attrName>
                                        </p:attrNameLst>
                                      </p:cBhvr>
                                      <p:to>
                                        <p:strVal val="visible"/>
                                      </p:to>
                                    </p:set>
                                    <p:anim calcmode="lin" valueType="num">
                                      <p:cBhvr additive="base">
                                        <p:cTn id="23" dur="1000" fill="hold"/>
                                        <p:tgtEl>
                                          <p:spTgt spid="97284"/>
                                        </p:tgtEl>
                                        <p:attrNameLst>
                                          <p:attrName>ppt_x</p:attrName>
                                        </p:attrNameLst>
                                      </p:cBhvr>
                                      <p:tavLst>
                                        <p:tav tm="0">
                                          <p:val>
                                            <p:strVal val="0-#ppt_w/2"/>
                                          </p:val>
                                        </p:tav>
                                        <p:tav tm="100000">
                                          <p:val>
                                            <p:strVal val="#ppt_x"/>
                                          </p:val>
                                        </p:tav>
                                      </p:tavLst>
                                    </p:anim>
                                    <p:anim calcmode="lin" valueType="num">
                                      <p:cBhvr additive="base">
                                        <p:cTn id="24" dur="1000" fill="hold"/>
                                        <p:tgtEl>
                                          <p:spTgt spid="97284"/>
                                        </p:tgtEl>
                                        <p:attrNameLst>
                                          <p:attrName>ppt_y</p:attrName>
                                        </p:attrNameLst>
                                      </p:cBhvr>
                                      <p:tavLst>
                                        <p:tav tm="0">
                                          <p:val>
                                            <p:strVal val="1+#ppt_h/2"/>
                                          </p:val>
                                        </p:tav>
                                        <p:tav tm="100000">
                                          <p:val>
                                            <p:strVal val="#ppt_y"/>
                                          </p:val>
                                        </p:tav>
                                      </p:tavLst>
                                    </p:anim>
                                  </p:childTnLst>
                                </p:cTn>
                              </p:par>
                            </p:childTnLst>
                          </p:cTn>
                        </p:par>
                        <p:par>
                          <p:cTn id="25" fill="hold">
                            <p:stCondLst>
                              <p:cond delay="7740"/>
                            </p:stCondLst>
                            <p:childTnLst>
                              <p:par>
                                <p:cTn id="26" presetID="21"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8)">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animBg="1"/>
      <p:bldP spid="97284" grpId="0" animBg="1"/>
      <p:bldP spid="9728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609600" cy="304800"/>
          </a:xfrm>
        </p:spPr>
        <p:txBody>
          <a:bodyPr/>
          <a:lstStyle/>
          <a:p>
            <a:pPr algn="l" eaLnBrk="1" hangingPunct="1"/>
            <a:r>
              <a:rPr lang="en-US" altLang="en-US" sz="1000" b="1" smtClean="0">
                <a:solidFill>
                  <a:schemeClr val="accent1"/>
                </a:solidFill>
                <a:effectLst/>
                <a:latin typeface="Verdana" pitchFamily="34" charset="0"/>
              </a:rPr>
              <a:t>Q14C</a:t>
            </a:r>
          </a:p>
        </p:txBody>
      </p:sp>
      <p:sp>
        <p:nvSpPr>
          <p:cNvPr id="98307" name="Rectangle 3"/>
          <p:cNvSpPr>
            <a:spLocks noChangeArrowheads="1"/>
          </p:cNvSpPr>
          <p:nvPr/>
        </p:nvSpPr>
        <p:spPr bwMode="auto">
          <a:xfrm>
            <a:off x="1143000" y="2133600"/>
            <a:ext cx="655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dirty="0" smtClean="0">
                <a:latin typeface="Lucida Sans Unicode" pitchFamily="34" charset="0"/>
              </a:rPr>
              <a:t>Answer: </a:t>
            </a:r>
            <a:r>
              <a:rPr lang="en-US" altLang="en-US" sz="2000" u="sng" dirty="0" smtClean="0">
                <a:solidFill>
                  <a:srgbClr val="00FF00"/>
                </a:solidFill>
                <a:effectLst>
                  <a:outerShdw blurRad="38100" dist="38100" dir="2700000" algn="tl">
                    <a:srgbClr val="000000"/>
                  </a:outerShdw>
                </a:effectLst>
                <a:latin typeface="Lucida Sans Unicode" pitchFamily="34" charset="0"/>
              </a:rPr>
              <a:t>False</a:t>
            </a:r>
          </a:p>
          <a:p>
            <a:pPr algn="just" eaLnBrk="1" hangingPunct="1">
              <a:defRPr/>
            </a:pPr>
            <a:r>
              <a:rPr lang="en-US" altLang="en-US" sz="2000" dirty="0" smtClean="0">
                <a:latin typeface="Lucida Sans Unicode" pitchFamily="34" charset="0"/>
              </a:rPr>
              <a:t>The psychological evaluation is not subject to the “medical record” exemption to the Public Records Act because the record was not created in the “course of treatment.”  Because the Ohio Public Records Act requires production, </a:t>
            </a:r>
            <a:r>
              <a:rPr lang="en-US" altLang="en-US" sz="2000" dirty="0" err="1" smtClean="0">
                <a:latin typeface="Lucida Sans Unicode" pitchFamily="34" charset="0"/>
              </a:rPr>
              <a:t>HIPAA</a:t>
            </a:r>
            <a:r>
              <a:rPr lang="en-US" altLang="en-US" sz="2000" dirty="0" smtClean="0">
                <a:latin typeface="Lucida Sans Unicode" pitchFamily="34" charset="0"/>
              </a:rPr>
              <a:t> does not prohibit it.</a:t>
            </a:r>
          </a:p>
        </p:txBody>
      </p:sp>
      <p:sp>
        <p:nvSpPr>
          <p:cNvPr id="9830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50181"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018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018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Is Digger Brey entitled to production of the file photo of Officer Theisman?</a:t>
            </a:r>
          </a:p>
        </p:txBody>
      </p:sp>
      <p:sp>
        <p:nvSpPr>
          <p:cNvPr id="100355" name="Text Box 3">
            <a:hlinkClick r:id="" action="ppaction://noaction">
              <a:snd r:embed="rId3" name="Goodtry.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00356"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00357"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14</a:t>
            </a:r>
          </a:p>
        </p:txBody>
      </p:sp>
      <p:sp>
        <p:nvSpPr>
          <p:cNvPr id="100358" name="Text Box 6">
            <a:hlinkClick r:id="" action="ppaction://noaction">
              <a:snd r:embed="rId5" name="wawawawa.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100359" name="Picture 7"/>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3808922" y="2362200"/>
            <a:ext cx="1830956" cy="2743200"/>
          </a:xfrm>
          <a:noFill/>
          <a:ln>
            <a:solidFill>
              <a:srgbClr val="C0C0C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fade/>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0354"/>
                                        </p:tgtEl>
                                        <p:attrNameLst>
                                          <p:attrName>style.visibility</p:attrName>
                                        </p:attrNameLst>
                                      </p:cBhvr>
                                      <p:to>
                                        <p:strVal val="visible"/>
                                      </p:to>
                                    </p:set>
                                    <p:anim calcmode="discrete" valueType="clr">
                                      <p:cBhvr override="childStyle">
                                        <p:cTn id="11" dur="80"/>
                                        <p:tgtEl>
                                          <p:spTgt spid="100354"/>
                                        </p:tgtEl>
                                        <p:attrNameLst>
                                          <p:attrName>style.color</p:attrName>
                                        </p:attrNameLst>
                                      </p:cBhvr>
                                      <p:tavLst>
                                        <p:tav tm="0">
                                          <p:val>
                                            <p:clrVal>
                                              <a:srgbClr val="FF9900"/>
                                            </p:clrVal>
                                          </p:val>
                                        </p:tav>
                                        <p:tav tm="50000">
                                          <p:val>
                                            <p:clrVal>
                                              <a:schemeClr val="accent1"/>
                                            </p:clrVal>
                                          </p:val>
                                        </p:tav>
                                      </p:tavLst>
                                    </p:anim>
                                    <p:anim calcmode="discrete" valueType="clr">
                                      <p:cBhvr>
                                        <p:cTn id="12" dur="80"/>
                                        <p:tgtEl>
                                          <p:spTgt spid="100354"/>
                                        </p:tgtEl>
                                        <p:attrNameLst>
                                          <p:attrName>fillcolor</p:attrName>
                                        </p:attrNameLst>
                                      </p:cBhvr>
                                      <p:tavLst>
                                        <p:tav tm="0">
                                          <p:val>
                                            <p:clrVal>
                                              <a:schemeClr val="accent2"/>
                                            </p:clrVal>
                                          </p:val>
                                        </p:tav>
                                        <p:tav tm="50000">
                                          <p:val>
                                            <p:clrVal>
                                              <a:schemeClr val="hlink"/>
                                            </p:clrVal>
                                          </p:val>
                                        </p:tav>
                                      </p:tavLst>
                                    </p:anim>
                                    <p:set>
                                      <p:cBhvr>
                                        <p:cTn id="13" dur="80"/>
                                        <p:tgtEl>
                                          <p:spTgt spid="100354"/>
                                        </p:tgtEl>
                                        <p:attrNameLst>
                                          <p:attrName>fill.type</p:attrName>
                                        </p:attrNameLst>
                                      </p:cBhvr>
                                      <p:to>
                                        <p:strVal val="solid"/>
                                      </p:to>
                                    </p:set>
                                  </p:childTnLst>
                                </p:cTn>
                              </p:par>
                            </p:childTnLst>
                          </p:cTn>
                        </p:par>
                        <p:par>
                          <p:cTn id="14" fill="hold" nodeType="afterGroup">
                            <p:stCondLst>
                              <p:cond delay="3100"/>
                            </p:stCondLst>
                            <p:childTnLst>
                              <p:par>
                                <p:cTn id="15" presetID="2" presetClass="entr" presetSubtype="2" fill="hold" grpId="0" nodeType="afterEffect">
                                  <p:stCondLst>
                                    <p:cond delay="0"/>
                                  </p:stCondLst>
                                  <p:childTnLst>
                                    <p:set>
                                      <p:cBhvr>
                                        <p:cTn id="16" dur="1" fill="hold">
                                          <p:stCondLst>
                                            <p:cond delay="0"/>
                                          </p:stCondLst>
                                        </p:cTn>
                                        <p:tgtEl>
                                          <p:spTgt spid="100358"/>
                                        </p:tgtEl>
                                        <p:attrNameLst>
                                          <p:attrName>style.visibility</p:attrName>
                                        </p:attrNameLst>
                                      </p:cBhvr>
                                      <p:to>
                                        <p:strVal val="visible"/>
                                      </p:to>
                                    </p:set>
                                    <p:anim calcmode="lin" valueType="num">
                                      <p:cBhvr additive="base">
                                        <p:cTn id="17" dur="500" fill="hold"/>
                                        <p:tgtEl>
                                          <p:spTgt spid="100358"/>
                                        </p:tgtEl>
                                        <p:attrNameLst>
                                          <p:attrName>ppt_x</p:attrName>
                                        </p:attrNameLst>
                                      </p:cBhvr>
                                      <p:tavLst>
                                        <p:tav tm="0">
                                          <p:val>
                                            <p:strVal val="1+#ppt_w/2"/>
                                          </p:val>
                                        </p:tav>
                                        <p:tav tm="100000">
                                          <p:val>
                                            <p:strVal val="#ppt_x"/>
                                          </p:val>
                                        </p:tav>
                                      </p:tavLst>
                                    </p:anim>
                                    <p:anim calcmode="lin" valueType="num">
                                      <p:cBhvr additive="base">
                                        <p:cTn id="18" dur="500" fill="hold"/>
                                        <p:tgtEl>
                                          <p:spTgt spid="10035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600"/>
                            </p:stCondLst>
                            <p:childTnLst>
                              <p:par>
                                <p:cTn id="20" presetID="2" presetClass="entr" presetSubtype="2" fill="hold" grpId="0" nodeType="afterEffect">
                                  <p:stCondLst>
                                    <p:cond delay="0"/>
                                  </p:stCondLst>
                                  <p:childTnLst>
                                    <p:set>
                                      <p:cBhvr>
                                        <p:cTn id="21" dur="1" fill="hold">
                                          <p:stCondLst>
                                            <p:cond delay="0"/>
                                          </p:stCondLst>
                                        </p:cTn>
                                        <p:tgtEl>
                                          <p:spTgt spid="100355"/>
                                        </p:tgtEl>
                                        <p:attrNameLst>
                                          <p:attrName>style.visibility</p:attrName>
                                        </p:attrNameLst>
                                      </p:cBhvr>
                                      <p:to>
                                        <p:strVal val="visible"/>
                                      </p:to>
                                    </p:set>
                                    <p:anim calcmode="lin" valueType="num">
                                      <p:cBhvr additive="base">
                                        <p:cTn id="22" dur="500" fill="hold"/>
                                        <p:tgtEl>
                                          <p:spTgt spid="100355"/>
                                        </p:tgtEl>
                                        <p:attrNameLst>
                                          <p:attrName>ppt_x</p:attrName>
                                        </p:attrNameLst>
                                      </p:cBhvr>
                                      <p:tavLst>
                                        <p:tav tm="0">
                                          <p:val>
                                            <p:strVal val="1+#ppt_w/2"/>
                                          </p:val>
                                        </p:tav>
                                        <p:tav tm="100000">
                                          <p:val>
                                            <p:strVal val="#ppt_x"/>
                                          </p:val>
                                        </p:tav>
                                      </p:tavLst>
                                    </p:anim>
                                    <p:anim calcmode="lin" valueType="num">
                                      <p:cBhvr additive="base">
                                        <p:cTn id="23" dur="500" fill="hold"/>
                                        <p:tgtEl>
                                          <p:spTgt spid="10035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100"/>
                            </p:stCondLst>
                            <p:childTnLst>
                              <p:par>
                                <p:cTn id="25" presetID="2" presetClass="entr" presetSubtype="2" fill="hold" grpId="0" nodeType="afterEffect">
                                  <p:stCondLst>
                                    <p:cond delay="0"/>
                                  </p:stCondLst>
                                  <p:childTnLst>
                                    <p:set>
                                      <p:cBhvr>
                                        <p:cTn id="26" dur="1" fill="hold">
                                          <p:stCondLst>
                                            <p:cond delay="0"/>
                                          </p:stCondLst>
                                        </p:cTn>
                                        <p:tgtEl>
                                          <p:spTgt spid="100356"/>
                                        </p:tgtEl>
                                        <p:attrNameLst>
                                          <p:attrName>style.visibility</p:attrName>
                                        </p:attrNameLst>
                                      </p:cBhvr>
                                      <p:to>
                                        <p:strVal val="visible"/>
                                      </p:to>
                                    </p:set>
                                    <p:anim calcmode="lin" valueType="num">
                                      <p:cBhvr additive="base">
                                        <p:cTn id="27" dur="500" fill="hold"/>
                                        <p:tgtEl>
                                          <p:spTgt spid="100356"/>
                                        </p:tgtEl>
                                        <p:attrNameLst>
                                          <p:attrName>ppt_x</p:attrName>
                                        </p:attrNameLst>
                                      </p:cBhvr>
                                      <p:tavLst>
                                        <p:tav tm="0">
                                          <p:val>
                                            <p:strVal val="1+#ppt_w/2"/>
                                          </p:val>
                                        </p:tav>
                                        <p:tav tm="100000">
                                          <p:val>
                                            <p:strVal val="#ppt_x"/>
                                          </p:val>
                                        </p:tav>
                                      </p:tavLst>
                                    </p:anim>
                                    <p:anim calcmode="lin" valueType="num">
                                      <p:cBhvr additive="base">
                                        <p:cTn id="28" dur="500" fill="hold"/>
                                        <p:tgtEl>
                                          <p:spTgt spid="10035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4600"/>
                            </p:stCondLst>
                            <p:childTnLst>
                              <p:par>
                                <p:cTn id="30" presetID="21" presetClass="entr" presetSubtype="8" fill="hold" nodeType="afterEffect">
                                  <p:stCondLst>
                                    <p:cond delay="0"/>
                                  </p:stCondLst>
                                  <p:childTnLst>
                                    <p:set>
                                      <p:cBhvr>
                                        <p:cTn id="31" dur="1" fill="hold">
                                          <p:stCondLst>
                                            <p:cond delay="0"/>
                                          </p:stCondLst>
                                        </p:cTn>
                                        <p:tgtEl>
                                          <p:spTgt spid="100359"/>
                                        </p:tgtEl>
                                        <p:attrNameLst>
                                          <p:attrName>style.visibility</p:attrName>
                                        </p:attrNameLst>
                                      </p:cBhvr>
                                      <p:to>
                                        <p:strVal val="visible"/>
                                      </p:to>
                                    </p:set>
                                    <p:animEffect transition="in" filter="wheel(8)">
                                      <p:cBhvr>
                                        <p:cTn id="32" dur="10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animBg="1"/>
      <p:bldP spid="100356" grpId="0" animBg="1"/>
      <p:bldP spid="100357" grpId="0"/>
      <p:bldP spid="1003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Q15C</a:t>
            </a:r>
          </a:p>
        </p:txBody>
      </p:sp>
      <p:sp>
        <p:nvSpPr>
          <p:cNvPr id="101379"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000" smtClean="0">
                <a:latin typeface="Lucida Sans Unicode" pitchFamily="34" charset="0"/>
              </a:rPr>
              <a:t>Answer:</a:t>
            </a:r>
            <a:r>
              <a:rPr lang="en-US" altLang="en-US" sz="2000" smtClean="0">
                <a:solidFill>
                  <a:srgbClr val="00FF00"/>
                </a:solidFill>
                <a:effectLst>
                  <a:outerShdw blurRad="38100" dist="38100" dir="2700000" algn="tl">
                    <a:srgbClr val="000000"/>
                  </a:outerShdw>
                </a:effectLst>
                <a:latin typeface="Lucida Sans Unicode" pitchFamily="34" charset="0"/>
              </a:rPr>
              <a:t>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Police photos are exempt from the public records act, because they are considered records that “identify a person as a peace officer.”</a:t>
            </a:r>
          </a:p>
        </p:txBody>
      </p:sp>
      <p:sp>
        <p:nvSpPr>
          <p:cNvPr id="10138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52229"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223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2231"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1.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762000" y="5334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Council appoints a task force of leading citizens to advise it on the question of disbanding the police force.</a:t>
            </a:r>
          </a:p>
        </p:txBody>
      </p:sp>
      <p:pic>
        <p:nvPicPr>
          <p:cNvPr id="167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95400" y="1753714"/>
            <a:ext cx="6477000" cy="431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heel(8)">
                                      <p:cBhvr>
                                        <p:cTn id="7" dur="10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Can Brey obtain the home address of Officer Theisman?</a:t>
            </a:r>
          </a:p>
        </p:txBody>
      </p:sp>
      <p:sp>
        <p:nvSpPr>
          <p:cNvPr id="159747" name="Text Box 3">
            <a:hlinkClick r:id="" action="ppaction://noaction">
              <a:snd r:embed="rId3" name="Incorr2.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59748"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59749"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15</a:t>
            </a:r>
          </a:p>
        </p:txBody>
      </p:sp>
      <p:sp>
        <p:nvSpPr>
          <p:cNvPr id="159750" name="Text Box 6">
            <a:hlinkClick r:id="" action="ppaction://noaction">
              <a:snd r:embed="rId5" name="Nosorry.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08922" y="2362200"/>
            <a:ext cx="1830956" cy="2743200"/>
          </a:xfrm>
          <a:prstGeom prst="rect">
            <a:avLst/>
          </a:prstGeom>
          <a:noFill/>
          <a:ln>
            <a:solidFill>
              <a:srgbClr val="C0C0C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plus/>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blinds(horizontal)">
                                      <p:cBhvr>
                                        <p:cTn id="7" dur="500"/>
                                        <p:tgtEl>
                                          <p:spTgt spid="159749"/>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59746"/>
                                        </p:tgtEl>
                                        <p:attrNameLst>
                                          <p:attrName>style.visibility</p:attrName>
                                        </p:attrNameLst>
                                      </p:cBhvr>
                                      <p:to>
                                        <p:strVal val="visible"/>
                                      </p:to>
                                    </p:set>
                                    <p:anim calcmode="discrete" valueType="clr">
                                      <p:cBhvr override="childStyle">
                                        <p:cTn id="11" dur="80"/>
                                        <p:tgtEl>
                                          <p:spTgt spid="159746"/>
                                        </p:tgtEl>
                                        <p:attrNameLst>
                                          <p:attrName>style.color</p:attrName>
                                        </p:attrNameLst>
                                      </p:cBhvr>
                                      <p:tavLst>
                                        <p:tav tm="0">
                                          <p:val>
                                            <p:clrVal>
                                              <a:srgbClr val="FF9900"/>
                                            </p:clrVal>
                                          </p:val>
                                        </p:tav>
                                        <p:tav tm="50000">
                                          <p:val>
                                            <p:clrVal>
                                              <a:schemeClr val="accent1"/>
                                            </p:clrVal>
                                          </p:val>
                                        </p:tav>
                                      </p:tavLst>
                                    </p:anim>
                                    <p:anim calcmode="discrete" valueType="clr">
                                      <p:cBhvr>
                                        <p:cTn id="12" dur="80"/>
                                        <p:tgtEl>
                                          <p:spTgt spid="159746"/>
                                        </p:tgtEl>
                                        <p:attrNameLst>
                                          <p:attrName>fillcolor</p:attrName>
                                        </p:attrNameLst>
                                      </p:cBhvr>
                                      <p:tavLst>
                                        <p:tav tm="0">
                                          <p:val>
                                            <p:clrVal>
                                              <a:schemeClr val="accent2"/>
                                            </p:clrVal>
                                          </p:val>
                                        </p:tav>
                                        <p:tav tm="50000">
                                          <p:val>
                                            <p:clrVal>
                                              <a:schemeClr val="hlink"/>
                                            </p:clrVal>
                                          </p:val>
                                        </p:tav>
                                      </p:tavLst>
                                    </p:anim>
                                    <p:set>
                                      <p:cBhvr>
                                        <p:cTn id="13" dur="80"/>
                                        <p:tgtEl>
                                          <p:spTgt spid="159746"/>
                                        </p:tgtEl>
                                        <p:attrNameLst>
                                          <p:attrName>fill.type</p:attrName>
                                        </p:attrNameLst>
                                      </p:cBhvr>
                                      <p:to>
                                        <p:strVal val="solid"/>
                                      </p:to>
                                    </p:set>
                                  </p:childTnLst>
                                </p:cTn>
                              </p:par>
                            </p:childTnLst>
                          </p:cTn>
                        </p:par>
                        <p:par>
                          <p:cTn id="14" fill="hold" nodeType="afterGroup">
                            <p:stCondLst>
                              <p:cond delay="2340"/>
                            </p:stCondLst>
                            <p:childTnLst>
                              <p:par>
                                <p:cTn id="15" presetID="2" presetClass="entr" presetSubtype="2" fill="hold" grpId="0" nodeType="afterEffect">
                                  <p:stCondLst>
                                    <p:cond delay="0"/>
                                  </p:stCondLst>
                                  <p:childTnLst>
                                    <p:set>
                                      <p:cBhvr>
                                        <p:cTn id="16" dur="1" fill="hold">
                                          <p:stCondLst>
                                            <p:cond delay="0"/>
                                          </p:stCondLst>
                                        </p:cTn>
                                        <p:tgtEl>
                                          <p:spTgt spid="159750"/>
                                        </p:tgtEl>
                                        <p:attrNameLst>
                                          <p:attrName>style.visibility</p:attrName>
                                        </p:attrNameLst>
                                      </p:cBhvr>
                                      <p:to>
                                        <p:strVal val="visible"/>
                                      </p:to>
                                    </p:set>
                                    <p:anim calcmode="lin" valueType="num">
                                      <p:cBhvr additive="base">
                                        <p:cTn id="17" dur="500" fill="hold"/>
                                        <p:tgtEl>
                                          <p:spTgt spid="159750"/>
                                        </p:tgtEl>
                                        <p:attrNameLst>
                                          <p:attrName>ppt_x</p:attrName>
                                        </p:attrNameLst>
                                      </p:cBhvr>
                                      <p:tavLst>
                                        <p:tav tm="0">
                                          <p:val>
                                            <p:strVal val="1+#ppt_w/2"/>
                                          </p:val>
                                        </p:tav>
                                        <p:tav tm="100000">
                                          <p:val>
                                            <p:strVal val="#ppt_x"/>
                                          </p:val>
                                        </p:tav>
                                      </p:tavLst>
                                    </p:anim>
                                    <p:anim calcmode="lin" valueType="num">
                                      <p:cBhvr additive="base">
                                        <p:cTn id="18" dur="500" fill="hold"/>
                                        <p:tgtEl>
                                          <p:spTgt spid="1597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840"/>
                            </p:stCondLst>
                            <p:childTnLst>
                              <p:par>
                                <p:cTn id="20" presetID="2" presetClass="entr" presetSubtype="2" fill="hold" grpId="0" nodeType="afterEffect">
                                  <p:stCondLst>
                                    <p:cond delay="0"/>
                                  </p:stCondLst>
                                  <p:childTnLst>
                                    <p:set>
                                      <p:cBhvr>
                                        <p:cTn id="21" dur="1" fill="hold">
                                          <p:stCondLst>
                                            <p:cond delay="0"/>
                                          </p:stCondLst>
                                        </p:cTn>
                                        <p:tgtEl>
                                          <p:spTgt spid="159747"/>
                                        </p:tgtEl>
                                        <p:attrNameLst>
                                          <p:attrName>style.visibility</p:attrName>
                                        </p:attrNameLst>
                                      </p:cBhvr>
                                      <p:to>
                                        <p:strVal val="visible"/>
                                      </p:to>
                                    </p:set>
                                    <p:anim calcmode="lin" valueType="num">
                                      <p:cBhvr additive="base">
                                        <p:cTn id="22" dur="500" fill="hold"/>
                                        <p:tgtEl>
                                          <p:spTgt spid="159747"/>
                                        </p:tgtEl>
                                        <p:attrNameLst>
                                          <p:attrName>ppt_x</p:attrName>
                                        </p:attrNameLst>
                                      </p:cBhvr>
                                      <p:tavLst>
                                        <p:tav tm="0">
                                          <p:val>
                                            <p:strVal val="1+#ppt_w/2"/>
                                          </p:val>
                                        </p:tav>
                                        <p:tav tm="100000">
                                          <p:val>
                                            <p:strVal val="#ppt_x"/>
                                          </p:val>
                                        </p:tav>
                                      </p:tavLst>
                                    </p:anim>
                                    <p:anim calcmode="lin" valueType="num">
                                      <p:cBhvr additive="base">
                                        <p:cTn id="23" dur="500" fill="hold"/>
                                        <p:tgtEl>
                                          <p:spTgt spid="15974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340"/>
                            </p:stCondLst>
                            <p:childTnLst>
                              <p:par>
                                <p:cTn id="25" presetID="2" presetClass="entr" presetSubtype="2" fill="hold" grpId="0" nodeType="afterEffect">
                                  <p:stCondLst>
                                    <p:cond delay="0"/>
                                  </p:stCondLst>
                                  <p:childTnLst>
                                    <p:set>
                                      <p:cBhvr>
                                        <p:cTn id="26" dur="1" fill="hold">
                                          <p:stCondLst>
                                            <p:cond delay="0"/>
                                          </p:stCondLst>
                                        </p:cTn>
                                        <p:tgtEl>
                                          <p:spTgt spid="159748"/>
                                        </p:tgtEl>
                                        <p:attrNameLst>
                                          <p:attrName>style.visibility</p:attrName>
                                        </p:attrNameLst>
                                      </p:cBhvr>
                                      <p:to>
                                        <p:strVal val="visible"/>
                                      </p:to>
                                    </p:set>
                                    <p:anim calcmode="lin" valueType="num">
                                      <p:cBhvr additive="base">
                                        <p:cTn id="27" dur="500" fill="hold"/>
                                        <p:tgtEl>
                                          <p:spTgt spid="159748"/>
                                        </p:tgtEl>
                                        <p:attrNameLst>
                                          <p:attrName>ppt_x</p:attrName>
                                        </p:attrNameLst>
                                      </p:cBhvr>
                                      <p:tavLst>
                                        <p:tav tm="0">
                                          <p:val>
                                            <p:strVal val="1+#ppt_w/2"/>
                                          </p:val>
                                        </p:tav>
                                        <p:tav tm="100000">
                                          <p:val>
                                            <p:strVal val="#ppt_x"/>
                                          </p:val>
                                        </p:tav>
                                      </p:tavLst>
                                    </p:anim>
                                    <p:anim calcmode="lin" valueType="num">
                                      <p:cBhvr additive="base">
                                        <p:cTn id="28" dur="500" fill="hold"/>
                                        <p:tgtEl>
                                          <p:spTgt spid="159748"/>
                                        </p:tgtEl>
                                        <p:attrNameLst>
                                          <p:attrName>ppt_y</p:attrName>
                                        </p:attrNameLst>
                                      </p:cBhvr>
                                      <p:tavLst>
                                        <p:tav tm="0">
                                          <p:val>
                                            <p:strVal val="#ppt_y"/>
                                          </p:val>
                                        </p:tav>
                                        <p:tav tm="100000">
                                          <p:val>
                                            <p:strVal val="#ppt_y"/>
                                          </p:val>
                                        </p:tav>
                                      </p:tavLst>
                                    </p:anim>
                                  </p:childTnLst>
                                </p:cTn>
                              </p:par>
                            </p:childTnLst>
                          </p:cTn>
                        </p:par>
                        <p:par>
                          <p:cTn id="29" fill="hold">
                            <p:stCondLst>
                              <p:cond delay="3840"/>
                            </p:stCondLst>
                            <p:childTnLst>
                              <p:par>
                                <p:cTn id="30" presetID="21"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animBg="1"/>
      <p:bldP spid="159748" grpId="0" animBg="1"/>
      <p:bldP spid="159749" grpId="0"/>
      <p:bldP spid="15975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Q16C</a:t>
            </a:r>
          </a:p>
        </p:txBody>
      </p:sp>
      <p:sp>
        <p:nvSpPr>
          <p:cNvPr id="104451"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Home addresses of peace officers are not public records, and are statutorily exempt from the Public Records Act.</a:t>
            </a:r>
          </a:p>
        </p:txBody>
      </p:sp>
      <p:sp>
        <p:nvSpPr>
          <p:cNvPr id="10445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54277"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427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4279"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143000" y="1371600"/>
            <a:ext cx="7086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Can Brey review officer Theisman’s concealed carry permit?</a:t>
            </a:r>
          </a:p>
        </p:txBody>
      </p:sp>
      <p:sp>
        <p:nvSpPr>
          <p:cNvPr id="103427"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03428" name="Text Box 4">
            <a:hlinkClick r:id="" action="ppaction://noaction">
              <a:snd r:embed="rId4" name="explode.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03429"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16</a:t>
            </a:r>
          </a:p>
        </p:txBody>
      </p:sp>
      <p:sp>
        <p:nvSpPr>
          <p:cNvPr id="103430" name="Text Box 6">
            <a:hlinkClick r:id="" action="ppaction://noaction">
              <a:snd r:embed="rId5" name="Nosorry.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wheel spokes="1"/>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wipe(down)">
                                      <p:cBhvr>
                                        <p:cTn id="7" dur="580">
                                          <p:stCondLst>
                                            <p:cond delay="0"/>
                                          </p:stCondLst>
                                        </p:cTn>
                                        <p:tgtEl>
                                          <p:spTgt spid="103429"/>
                                        </p:tgtEl>
                                      </p:cBhvr>
                                    </p:animEffect>
                                    <p:anim calcmode="lin" valueType="num">
                                      <p:cBhvr>
                                        <p:cTn id="8" dur="1822" tmFilter="0,0; 0.14,0.36; 0.43,0.73; 0.71,0.91; 1.0,1.0">
                                          <p:stCondLst>
                                            <p:cond delay="0"/>
                                          </p:stCondLst>
                                        </p:cTn>
                                        <p:tgtEl>
                                          <p:spTgt spid="103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429"/>
                                        </p:tgtEl>
                                      </p:cBhvr>
                                      <p:to x="100000" y="60000"/>
                                    </p:animScale>
                                    <p:animScale>
                                      <p:cBhvr>
                                        <p:cTn id="14" dur="166" decel="50000">
                                          <p:stCondLst>
                                            <p:cond delay="676"/>
                                          </p:stCondLst>
                                        </p:cTn>
                                        <p:tgtEl>
                                          <p:spTgt spid="103429"/>
                                        </p:tgtEl>
                                      </p:cBhvr>
                                      <p:to x="100000" y="100000"/>
                                    </p:animScale>
                                    <p:animScale>
                                      <p:cBhvr>
                                        <p:cTn id="15" dur="26">
                                          <p:stCondLst>
                                            <p:cond delay="1312"/>
                                          </p:stCondLst>
                                        </p:cTn>
                                        <p:tgtEl>
                                          <p:spTgt spid="103429"/>
                                        </p:tgtEl>
                                      </p:cBhvr>
                                      <p:to x="100000" y="80000"/>
                                    </p:animScale>
                                    <p:animScale>
                                      <p:cBhvr>
                                        <p:cTn id="16" dur="166" decel="50000">
                                          <p:stCondLst>
                                            <p:cond delay="1338"/>
                                          </p:stCondLst>
                                        </p:cTn>
                                        <p:tgtEl>
                                          <p:spTgt spid="103429"/>
                                        </p:tgtEl>
                                      </p:cBhvr>
                                      <p:to x="100000" y="100000"/>
                                    </p:animScale>
                                    <p:animScale>
                                      <p:cBhvr>
                                        <p:cTn id="17" dur="26">
                                          <p:stCondLst>
                                            <p:cond delay="1642"/>
                                          </p:stCondLst>
                                        </p:cTn>
                                        <p:tgtEl>
                                          <p:spTgt spid="103429"/>
                                        </p:tgtEl>
                                      </p:cBhvr>
                                      <p:to x="100000" y="90000"/>
                                    </p:animScale>
                                    <p:animScale>
                                      <p:cBhvr>
                                        <p:cTn id="18" dur="166" decel="50000">
                                          <p:stCondLst>
                                            <p:cond delay="1668"/>
                                          </p:stCondLst>
                                        </p:cTn>
                                        <p:tgtEl>
                                          <p:spTgt spid="103429"/>
                                        </p:tgtEl>
                                      </p:cBhvr>
                                      <p:to x="100000" y="100000"/>
                                    </p:animScale>
                                    <p:animScale>
                                      <p:cBhvr>
                                        <p:cTn id="19" dur="26">
                                          <p:stCondLst>
                                            <p:cond delay="1808"/>
                                          </p:stCondLst>
                                        </p:cTn>
                                        <p:tgtEl>
                                          <p:spTgt spid="103429"/>
                                        </p:tgtEl>
                                      </p:cBhvr>
                                      <p:to x="100000" y="95000"/>
                                    </p:animScale>
                                    <p:animScale>
                                      <p:cBhvr>
                                        <p:cTn id="20" dur="166" decel="50000">
                                          <p:stCondLst>
                                            <p:cond delay="1834"/>
                                          </p:stCondLst>
                                        </p:cTn>
                                        <p:tgtEl>
                                          <p:spTgt spid="103429"/>
                                        </p:tgtEl>
                                      </p:cBhvr>
                                      <p:to x="100000" y="100000"/>
                                    </p:animScale>
                                  </p:childTnLst>
                                </p:cTn>
                              </p:par>
                            </p:childTnLst>
                          </p:cTn>
                        </p:par>
                        <p:par>
                          <p:cTn id="21" fill="hold" nodeType="afterGroup">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03426"/>
                                        </p:tgtEl>
                                        <p:attrNameLst>
                                          <p:attrName>style.visibility</p:attrName>
                                        </p:attrNameLst>
                                      </p:cBhvr>
                                      <p:to>
                                        <p:strVal val="visible"/>
                                      </p:to>
                                    </p:set>
                                    <p:anim calcmode="discrete" valueType="clr">
                                      <p:cBhvr override="childStyle">
                                        <p:cTn id="24" dur="80"/>
                                        <p:tgtEl>
                                          <p:spTgt spid="103426"/>
                                        </p:tgtEl>
                                        <p:attrNameLst>
                                          <p:attrName>style.color</p:attrName>
                                        </p:attrNameLst>
                                      </p:cBhvr>
                                      <p:tavLst>
                                        <p:tav tm="0">
                                          <p:val>
                                            <p:clrVal>
                                              <a:srgbClr val="FF9900"/>
                                            </p:clrVal>
                                          </p:val>
                                        </p:tav>
                                        <p:tav tm="50000">
                                          <p:val>
                                            <p:clrVal>
                                              <a:schemeClr val="accent1"/>
                                            </p:clrVal>
                                          </p:val>
                                        </p:tav>
                                      </p:tavLst>
                                    </p:anim>
                                    <p:anim calcmode="discrete" valueType="clr">
                                      <p:cBhvr>
                                        <p:cTn id="25" dur="80"/>
                                        <p:tgtEl>
                                          <p:spTgt spid="103426"/>
                                        </p:tgtEl>
                                        <p:attrNameLst>
                                          <p:attrName>fillcolor</p:attrName>
                                        </p:attrNameLst>
                                      </p:cBhvr>
                                      <p:tavLst>
                                        <p:tav tm="0">
                                          <p:val>
                                            <p:clrVal>
                                              <a:schemeClr val="accent2"/>
                                            </p:clrVal>
                                          </p:val>
                                        </p:tav>
                                        <p:tav tm="50000">
                                          <p:val>
                                            <p:clrVal>
                                              <a:schemeClr val="hlink"/>
                                            </p:clrVal>
                                          </p:val>
                                        </p:tav>
                                      </p:tavLst>
                                    </p:anim>
                                    <p:set>
                                      <p:cBhvr>
                                        <p:cTn id="26" dur="80"/>
                                        <p:tgtEl>
                                          <p:spTgt spid="103426"/>
                                        </p:tgtEl>
                                        <p:attrNameLst>
                                          <p:attrName>fill.type</p:attrName>
                                        </p:attrNameLst>
                                      </p:cBhvr>
                                      <p:to>
                                        <p:strVal val="solid"/>
                                      </p:to>
                                    </p:set>
                                  </p:childTnLst>
                                </p:cTn>
                              </p:par>
                            </p:childTnLst>
                          </p:cTn>
                        </p:par>
                        <p:par>
                          <p:cTn id="27" fill="hold" nodeType="afterGroup">
                            <p:stCondLst>
                              <p:cond delay="4080"/>
                            </p:stCondLst>
                            <p:childTnLst>
                              <p:par>
                                <p:cTn id="28" presetID="2" presetClass="entr" presetSubtype="2" fill="hold" grpId="0" nodeType="afterEffect">
                                  <p:stCondLst>
                                    <p:cond delay="0"/>
                                  </p:stCondLst>
                                  <p:childTnLst>
                                    <p:set>
                                      <p:cBhvr>
                                        <p:cTn id="29" dur="1" fill="hold">
                                          <p:stCondLst>
                                            <p:cond delay="0"/>
                                          </p:stCondLst>
                                        </p:cTn>
                                        <p:tgtEl>
                                          <p:spTgt spid="103430"/>
                                        </p:tgtEl>
                                        <p:attrNameLst>
                                          <p:attrName>style.visibility</p:attrName>
                                        </p:attrNameLst>
                                      </p:cBhvr>
                                      <p:to>
                                        <p:strVal val="visible"/>
                                      </p:to>
                                    </p:set>
                                    <p:anim calcmode="lin" valueType="num">
                                      <p:cBhvr additive="base">
                                        <p:cTn id="30" dur="500" fill="hold"/>
                                        <p:tgtEl>
                                          <p:spTgt spid="103430"/>
                                        </p:tgtEl>
                                        <p:attrNameLst>
                                          <p:attrName>ppt_x</p:attrName>
                                        </p:attrNameLst>
                                      </p:cBhvr>
                                      <p:tavLst>
                                        <p:tav tm="0">
                                          <p:val>
                                            <p:strVal val="1+#ppt_w/2"/>
                                          </p:val>
                                        </p:tav>
                                        <p:tav tm="100000">
                                          <p:val>
                                            <p:strVal val="#ppt_x"/>
                                          </p:val>
                                        </p:tav>
                                      </p:tavLst>
                                    </p:anim>
                                    <p:anim calcmode="lin" valueType="num">
                                      <p:cBhvr additive="base">
                                        <p:cTn id="31" dur="500" fill="hold"/>
                                        <p:tgtEl>
                                          <p:spTgt spid="10343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580"/>
                            </p:stCondLst>
                            <p:childTnLst>
                              <p:par>
                                <p:cTn id="33" presetID="2" presetClass="entr" presetSubtype="2" fill="hold" grpId="0" nodeType="afterEffect">
                                  <p:stCondLst>
                                    <p:cond delay="0"/>
                                  </p:stCondLst>
                                  <p:childTnLst>
                                    <p:set>
                                      <p:cBhvr>
                                        <p:cTn id="34" dur="1" fill="hold">
                                          <p:stCondLst>
                                            <p:cond delay="0"/>
                                          </p:stCondLst>
                                        </p:cTn>
                                        <p:tgtEl>
                                          <p:spTgt spid="103427"/>
                                        </p:tgtEl>
                                        <p:attrNameLst>
                                          <p:attrName>style.visibility</p:attrName>
                                        </p:attrNameLst>
                                      </p:cBhvr>
                                      <p:to>
                                        <p:strVal val="visible"/>
                                      </p:to>
                                    </p:set>
                                    <p:anim calcmode="lin" valueType="num">
                                      <p:cBhvr additive="base">
                                        <p:cTn id="35" dur="500" fill="hold"/>
                                        <p:tgtEl>
                                          <p:spTgt spid="103427"/>
                                        </p:tgtEl>
                                        <p:attrNameLst>
                                          <p:attrName>ppt_x</p:attrName>
                                        </p:attrNameLst>
                                      </p:cBhvr>
                                      <p:tavLst>
                                        <p:tav tm="0">
                                          <p:val>
                                            <p:strVal val="1+#ppt_w/2"/>
                                          </p:val>
                                        </p:tav>
                                        <p:tav tm="100000">
                                          <p:val>
                                            <p:strVal val="#ppt_x"/>
                                          </p:val>
                                        </p:tav>
                                      </p:tavLst>
                                    </p:anim>
                                    <p:anim calcmode="lin" valueType="num">
                                      <p:cBhvr additive="base">
                                        <p:cTn id="36" dur="500" fill="hold"/>
                                        <p:tgtEl>
                                          <p:spTgt spid="10342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80"/>
                            </p:stCondLst>
                            <p:childTnLst>
                              <p:par>
                                <p:cTn id="38" presetID="2" presetClass="entr" presetSubtype="2" fill="hold" grpId="0" nodeType="afterEffect">
                                  <p:stCondLst>
                                    <p:cond delay="0"/>
                                  </p:stCondLst>
                                  <p:childTnLst>
                                    <p:set>
                                      <p:cBhvr>
                                        <p:cTn id="39" dur="1" fill="hold">
                                          <p:stCondLst>
                                            <p:cond delay="0"/>
                                          </p:stCondLst>
                                        </p:cTn>
                                        <p:tgtEl>
                                          <p:spTgt spid="103428"/>
                                        </p:tgtEl>
                                        <p:attrNameLst>
                                          <p:attrName>style.visibility</p:attrName>
                                        </p:attrNameLst>
                                      </p:cBhvr>
                                      <p:to>
                                        <p:strVal val="visible"/>
                                      </p:to>
                                    </p:set>
                                    <p:anim calcmode="lin" valueType="num">
                                      <p:cBhvr additive="base">
                                        <p:cTn id="40" dur="500" fill="hold"/>
                                        <p:tgtEl>
                                          <p:spTgt spid="103428"/>
                                        </p:tgtEl>
                                        <p:attrNameLst>
                                          <p:attrName>ppt_x</p:attrName>
                                        </p:attrNameLst>
                                      </p:cBhvr>
                                      <p:tavLst>
                                        <p:tav tm="0">
                                          <p:val>
                                            <p:strVal val="1+#ppt_w/2"/>
                                          </p:val>
                                        </p:tav>
                                        <p:tav tm="100000">
                                          <p:val>
                                            <p:strVal val="#ppt_x"/>
                                          </p:val>
                                        </p:tav>
                                      </p:tavLst>
                                    </p:anim>
                                    <p:anim calcmode="lin" valueType="num">
                                      <p:cBhvr additive="base">
                                        <p:cTn id="41"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animBg="1"/>
      <p:bldP spid="103428" grpId="0" animBg="1"/>
      <p:bldP spid="103429" grpId="0"/>
      <p:bldP spid="1034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Q17C</a:t>
            </a:r>
          </a:p>
        </p:txBody>
      </p:sp>
      <p:sp>
        <p:nvSpPr>
          <p:cNvPr id="160771"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As a journalist, Brey is entitled to review the concealed carry permit.</a:t>
            </a:r>
          </a:p>
        </p:txBody>
      </p:sp>
      <p:sp>
        <p:nvSpPr>
          <p:cNvPr id="16077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5632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632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632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Is Schembechler required to produce the 911 tape?</a:t>
            </a:r>
          </a:p>
        </p:txBody>
      </p:sp>
      <p:sp>
        <p:nvSpPr>
          <p:cNvPr id="106499"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06500" name="Text Box 4">
            <a:hlinkClick r:id="" action="ppaction://noaction">
              <a:snd r:embed="rId4" name="Incorr1.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06501"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17</a:t>
            </a:r>
          </a:p>
        </p:txBody>
      </p:sp>
      <p:sp>
        <p:nvSpPr>
          <p:cNvPr id="106502" name="Text Box 6">
            <a:hlinkClick r:id="" action="ppaction://noaction" highlightClick="1">
              <a:snd r:embed="rId5" name="Goodtry.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8"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00"/>
          <a:stretch/>
        </p:blipFill>
        <p:spPr bwMode="auto">
          <a:xfrm>
            <a:off x="2771162" y="2548095"/>
            <a:ext cx="3373075" cy="25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ut thruBlk="1"/>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blinds(horizontal)">
                                      <p:cBhvr>
                                        <p:cTn id="7" dur="500"/>
                                        <p:tgtEl>
                                          <p:spTgt spid="106501"/>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6498"/>
                                        </p:tgtEl>
                                        <p:attrNameLst>
                                          <p:attrName>style.visibility</p:attrName>
                                        </p:attrNameLst>
                                      </p:cBhvr>
                                      <p:to>
                                        <p:strVal val="visible"/>
                                      </p:to>
                                    </p:set>
                                    <p:anim calcmode="discrete" valueType="clr">
                                      <p:cBhvr override="childStyle">
                                        <p:cTn id="11" dur="80"/>
                                        <p:tgtEl>
                                          <p:spTgt spid="106498"/>
                                        </p:tgtEl>
                                        <p:attrNameLst>
                                          <p:attrName>style.color</p:attrName>
                                        </p:attrNameLst>
                                      </p:cBhvr>
                                      <p:tavLst>
                                        <p:tav tm="0">
                                          <p:val>
                                            <p:clrVal>
                                              <a:srgbClr val="FF9900"/>
                                            </p:clrVal>
                                          </p:val>
                                        </p:tav>
                                        <p:tav tm="50000">
                                          <p:val>
                                            <p:clrVal>
                                              <a:schemeClr val="accent1"/>
                                            </p:clrVal>
                                          </p:val>
                                        </p:tav>
                                      </p:tavLst>
                                    </p:anim>
                                    <p:anim calcmode="discrete" valueType="clr">
                                      <p:cBhvr>
                                        <p:cTn id="12" dur="80"/>
                                        <p:tgtEl>
                                          <p:spTgt spid="106498"/>
                                        </p:tgtEl>
                                        <p:attrNameLst>
                                          <p:attrName>fillcolor</p:attrName>
                                        </p:attrNameLst>
                                      </p:cBhvr>
                                      <p:tavLst>
                                        <p:tav tm="0">
                                          <p:val>
                                            <p:clrVal>
                                              <a:schemeClr val="accent2"/>
                                            </p:clrVal>
                                          </p:val>
                                        </p:tav>
                                        <p:tav tm="50000">
                                          <p:val>
                                            <p:clrVal>
                                              <a:schemeClr val="hlink"/>
                                            </p:clrVal>
                                          </p:val>
                                        </p:tav>
                                      </p:tavLst>
                                    </p:anim>
                                    <p:set>
                                      <p:cBhvr>
                                        <p:cTn id="13" dur="80"/>
                                        <p:tgtEl>
                                          <p:spTgt spid="106498"/>
                                        </p:tgtEl>
                                        <p:attrNameLst>
                                          <p:attrName>fill.type</p:attrName>
                                        </p:attrNameLst>
                                      </p:cBhvr>
                                      <p:to>
                                        <p:strVal val="solid"/>
                                      </p:to>
                                    </p:set>
                                  </p:childTnLst>
                                </p:cTn>
                              </p:par>
                            </p:childTnLst>
                          </p:cTn>
                        </p:par>
                        <p:par>
                          <p:cTn id="14" fill="hold" nodeType="afterGroup">
                            <p:stCondLst>
                              <p:cond delay="2220"/>
                            </p:stCondLst>
                            <p:childTnLst>
                              <p:par>
                                <p:cTn id="15" presetID="2" presetClass="entr" presetSubtype="2" fill="hold" grpId="0" nodeType="afterEffect">
                                  <p:stCondLst>
                                    <p:cond delay="0"/>
                                  </p:stCondLst>
                                  <p:childTnLst>
                                    <p:set>
                                      <p:cBhvr>
                                        <p:cTn id="16" dur="1" fill="hold">
                                          <p:stCondLst>
                                            <p:cond delay="0"/>
                                          </p:stCondLst>
                                        </p:cTn>
                                        <p:tgtEl>
                                          <p:spTgt spid="106502"/>
                                        </p:tgtEl>
                                        <p:attrNameLst>
                                          <p:attrName>style.visibility</p:attrName>
                                        </p:attrNameLst>
                                      </p:cBhvr>
                                      <p:to>
                                        <p:strVal val="visible"/>
                                      </p:to>
                                    </p:set>
                                    <p:anim calcmode="lin" valueType="num">
                                      <p:cBhvr additive="base">
                                        <p:cTn id="17" dur="500" fill="hold"/>
                                        <p:tgtEl>
                                          <p:spTgt spid="106502"/>
                                        </p:tgtEl>
                                        <p:attrNameLst>
                                          <p:attrName>ppt_x</p:attrName>
                                        </p:attrNameLst>
                                      </p:cBhvr>
                                      <p:tavLst>
                                        <p:tav tm="0">
                                          <p:val>
                                            <p:strVal val="1+#ppt_w/2"/>
                                          </p:val>
                                        </p:tav>
                                        <p:tav tm="100000">
                                          <p:val>
                                            <p:strVal val="#ppt_x"/>
                                          </p:val>
                                        </p:tav>
                                      </p:tavLst>
                                    </p:anim>
                                    <p:anim calcmode="lin" valueType="num">
                                      <p:cBhvr additive="base">
                                        <p:cTn id="18" dur="500" fill="hold"/>
                                        <p:tgtEl>
                                          <p:spTgt spid="10650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20"/>
                            </p:stCondLst>
                            <p:childTnLst>
                              <p:par>
                                <p:cTn id="20" presetID="2" presetClass="entr" presetSubtype="2" fill="hold" grpId="0" nodeType="afterEffect">
                                  <p:stCondLst>
                                    <p:cond delay="0"/>
                                  </p:stCondLst>
                                  <p:childTnLst>
                                    <p:set>
                                      <p:cBhvr>
                                        <p:cTn id="21" dur="1" fill="hold">
                                          <p:stCondLst>
                                            <p:cond delay="0"/>
                                          </p:stCondLst>
                                        </p:cTn>
                                        <p:tgtEl>
                                          <p:spTgt spid="106499"/>
                                        </p:tgtEl>
                                        <p:attrNameLst>
                                          <p:attrName>style.visibility</p:attrName>
                                        </p:attrNameLst>
                                      </p:cBhvr>
                                      <p:to>
                                        <p:strVal val="visible"/>
                                      </p:to>
                                    </p:set>
                                    <p:anim calcmode="lin" valueType="num">
                                      <p:cBhvr additive="base">
                                        <p:cTn id="22" dur="500" fill="hold"/>
                                        <p:tgtEl>
                                          <p:spTgt spid="106499"/>
                                        </p:tgtEl>
                                        <p:attrNameLst>
                                          <p:attrName>ppt_x</p:attrName>
                                        </p:attrNameLst>
                                      </p:cBhvr>
                                      <p:tavLst>
                                        <p:tav tm="0">
                                          <p:val>
                                            <p:strVal val="1+#ppt_w/2"/>
                                          </p:val>
                                        </p:tav>
                                        <p:tav tm="100000">
                                          <p:val>
                                            <p:strVal val="#ppt_x"/>
                                          </p:val>
                                        </p:tav>
                                      </p:tavLst>
                                    </p:anim>
                                    <p:anim calcmode="lin" valueType="num">
                                      <p:cBhvr additive="base">
                                        <p:cTn id="23" dur="500" fill="hold"/>
                                        <p:tgtEl>
                                          <p:spTgt spid="10649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220"/>
                            </p:stCondLst>
                            <p:childTnLst>
                              <p:par>
                                <p:cTn id="25" presetID="2" presetClass="entr" presetSubtype="2" fill="hold" grpId="0" nodeType="afterEffect">
                                  <p:stCondLst>
                                    <p:cond delay="0"/>
                                  </p:stCondLst>
                                  <p:childTnLst>
                                    <p:set>
                                      <p:cBhvr>
                                        <p:cTn id="26" dur="1" fill="hold">
                                          <p:stCondLst>
                                            <p:cond delay="0"/>
                                          </p:stCondLst>
                                        </p:cTn>
                                        <p:tgtEl>
                                          <p:spTgt spid="106500"/>
                                        </p:tgtEl>
                                        <p:attrNameLst>
                                          <p:attrName>style.visibility</p:attrName>
                                        </p:attrNameLst>
                                      </p:cBhvr>
                                      <p:to>
                                        <p:strVal val="visible"/>
                                      </p:to>
                                    </p:set>
                                    <p:anim calcmode="lin" valueType="num">
                                      <p:cBhvr additive="base">
                                        <p:cTn id="27" dur="500" fill="hold"/>
                                        <p:tgtEl>
                                          <p:spTgt spid="106500"/>
                                        </p:tgtEl>
                                        <p:attrNameLst>
                                          <p:attrName>ppt_x</p:attrName>
                                        </p:attrNameLst>
                                      </p:cBhvr>
                                      <p:tavLst>
                                        <p:tav tm="0">
                                          <p:val>
                                            <p:strVal val="1+#ppt_w/2"/>
                                          </p:val>
                                        </p:tav>
                                        <p:tav tm="100000">
                                          <p:val>
                                            <p:strVal val="#ppt_x"/>
                                          </p:val>
                                        </p:tav>
                                      </p:tavLst>
                                    </p:anim>
                                    <p:anim calcmode="lin" valueType="num">
                                      <p:cBhvr additive="base">
                                        <p:cTn id="28" dur="500" fill="hold"/>
                                        <p:tgtEl>
                                          <p:spTgt spid="106500"/>
                                        </p:tgtEl>
                                        <p:attrNameLst>
                                          <p:attrName>ppt_y</p:attrName>
                                        </p:attrNameLst>
                                      </p:cBhvr>
                                      <p:tavLst>
                                        <p:tav tm="0">
                                          <p:val>
                                            <p:strVal val="#ppt_y"/>
                                          </p:val>
                                        </p:tav>
                                        <p:tav tm="100000">
                                          <p:val>
                                            <p:strVal val="#ppt_y"/>
                                          </p:val>
                                        </p:tav>
                                      </p:tavLst>
                                    </p:anim>
                                  </p:childTnLst>
                                </p:cTn>
                              </p:par>
                            </p:childTnLst>
                          </p:cTn>
                        </p:par>
                        <p:par>
                          <p:cTn id="29" fill="hold">
                            <p:stCondLst>
                              <p:cond delay="3720"/>
                            </p:stCondLst>
                            <p:childTnLst>
                              <p:par>
                                <p:cTn id="30" presetID="21"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animBg="1"/>
      <p:bldP spid="106500" grpId="0" animBg="1"/>
      <p:bldP spid="106501" grpId="0"/>
      <p:bldP spid="1065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Q18C</a:t>
            </a:r>
          </a:p>
        </p:txBody>
      </p:sp>
      <p:sp>
        <p:nvSpPr>
          <p:cNvPr id="107523"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l" eaLnBrk="1" hangingPunct="1">
              <a:defRPr/>
            </a:pPr>
            <a:r>
              <a:rPr lang="en-US" altLang="en-US" sz="2000" smtClean="0">
                <a:latin typeface="Lucida Sans Unicode" pitchFamily="34" charset="0"/>
              </a:rPr>
              <a:t>911 tapes are public records.</a:t>
            </a:r>
          </a:p>
        </p:txBody>
      </p:sp>
      <p:sp>
        <p:nvSpPr>
          <p:cNvPr id="10752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5837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837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837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Schembechler can satisfy the request for the 911 tape by providing a transcript of the call.</a:t>
            </a:r>
          </a:p>
        </p:txBody>
      </p:sp>
      <p:sp>
        <p:nvSpPr>
          <p:cNvPr id="109571" name="Text Box 3">
            <a:hlinkClick r:id="" action="ppaction://noaction">
              <a:snd r:embed="rId3" name="Wrngans1.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109572" name="Text Box 4">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109573" name="Rectangle 5"/>
          <p:cNvSpPr>
            <a:spLocks noGrp="1" noChangeArrowheads="1"/>
          </p:cNvSpPr>
          <p:nvPr>
            <p:ph type="title"/>
          </p:nvPr>
        </p:nvSpPr>
        <p:spPr>
          <a:xfrm>
            <a:off x="533400" y="0"/>
            <a:ext cx="8153400" cy="990600"/>
          </a:xfrm>
        </p:spPr>
        <p:txBody>
          <a:bodyPr/>
          <a:lstStyle/>
          <a:p>
            <a:pPr eaLnBrk="1" hangingPunct="1">
              <a:defRPr/>
            </a:pPr>
            <a:r>
              <a:rPr lang="en-US" altLang="en-US" sz="4800" dirty="0" smtClean="0">
                <a:solidFill>
                  <a:srgbClr val="6699FF"/>
                </a:solidFill>
                <a:latin typeface="Monotype Corsiva" pitchFamily="66" charset="0"/>
              </a:rPr>
              <a:t>Question 18</a:t>
            </a:r>
          </a:p>
        </p:txBody>
      </p:sp>
      <p:pic>
        <p:nvPicPr>
          <p:cNvPr id="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2771161" y="2548094"/>
            <a:ext cx="3373075" cy="25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newsflash/>
    <p:sndAc>
      <p:stSnd>
        <p:snd r:embed="rId2" name="Anthrqu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9573"/>
                                        </p:tgtEl>
                                        <p:attrNameLst>
                                          <p:attrName>style.visibility</p:attrName>
                                        </p:attrNameLst>
                                      </p:cBhvr>
                                      <p:to>
                                        <p:strVal val="visible"/>
                                      </p:to>
                                    </p:set>
                                    <p:set>
                                      <p:cBhvr>
                                        <p:cTn id="7" dur="455" fill="hold">
                                          <p:stCondLst>
                                            <p:cond delay="0"/>
                                          </p:stCondLst>
                                        </p:cTn>
                                        <p:tgtEl>
                                          <p:spTgt spid="109573"/>
                                        </p:tgtEl>
                                        <p:attrNameLst>
                                          <p:attrName>style.rotation</p:attrName>
                                        </p:attrNameLst>
                                      </p:cBhvr>
                                      <p:to>
                                        <p:strVal val="-45.0"/>
                                      </p:to>
                                    </p:set>
                                    <p:anim calcmode="lin" valueType="num">
                                      <p:cBhvr>
                                        <p:cTn id="8" dur="455" fill="hold">
                                          <p:stCondLst>
                                            <p:cond delay="455"/>
                                          </p:stCondLst>
                                        </p:cTn>
                                        <p:tgtEl>
                                          <p:spTgt spid="10957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957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957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9573"/>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5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09570"/>
                                        </p:tgtEl>
                                        <p:attrNameLst>
                                          <p:attrName>style.visibility</p:attrName>
                                        </p:attrNameLst>
                                      </p:cBhvr>
                                      <p:to>
                                        <p:strVal val="visible"/>
                                      </p:to>
                                    </p:set>
                                    <p:anim calcmode="discrete" valueType="clr">
                                      <p:cBhvr override="childStyle">
                                        <p:cTn id="15" dur="80"/>
                                        <p:tgtEl>
                                          <p:spTgt spid="109570"/>
                                        </p:tgtEl>
                                        <p:attrNameLst>
                                          <p:attrName>style.color</p:attrName>
                                        </p:attrNameLst>
                                      </p:cBhvr>
                                      <p:tavLst>
                                        <p:tav tm="0">
                                          <p:val>
                                            <p:clrVal>
                                              <a:schemeClr val="accent1"/>
                                            </p:clrVal>
                                          </p:val>
                                        </p:tav>
                                        <p:tav tm="50000">
                                          <p:val>
                                            <p:clrVal>
                                              <a:srgbClr val="FF9900"/>
                                            </p:clrVal>
                                          </p:val>
                                        </p:tav>
                                      </p:tavLst>
                                    </p:anim>
                                    <p:anim calcmode="discrete" valueType="clr">
                                      <p:cBhvr>
                                        <p:cTn id="16" dur="80"/>
                                        <p:tgtEl>
                                          <p:spTgt spid="109570"/>
                                        </p:tgtEl>
                                        <p:attrNameLst>
                                          <p:attrName>fillcolor</p:attrName>
                                        </p:attrNameLst>
                                      </p:cBhvr>
                                      <p:tavLst>
                                        <p:tav tm="0">
                                          <p:val>
                                            <p:clrVal>
                                              <a:schemeClr val="accent2"/>
                                            </p:clrVal>
                                          </p:val>
                                        </p:tav>
                                        <p:tav tm="50000">
                                          <p:val>
                                            <p:clrVal>
                                              <a:schemeClr val="hlink"/>
                                            </p:clrVal>
                                          </p:val>
                                        </p:tav>
                                      </p:tavLst>
                                    </p:anim>
                                    <p:set>
                                      <p:cBhvr>
                                        <p:cTn id="17" dur="80"/>
                                        <p:tgtEl>
                                          <p:spTgt spid="109570"/>
                                        </p:tgtEl>
                                        <p:attrNameLst>
                                          <p:attrName>fill.type</p:attrName>
                                        </p:attrNameLst>
                                      </p:cBhvr>
                                      <p:to>
                                        <p:strVal val="solid"/>
                                      </p:to>
                                    </p:set>
                                  </p:childTnLst>
                                </p:cTn>
                              </p:par>
                            </p:childTnLst>
                          </p:cTn>
                        </p:par>
                        <p:par>
                          <p:cTn id="18" fill="hold" nodeType="afterGroup">
                            <p:stCondLst>
                              <p:cond delay="8620"/>
                            </p:stCondLst>
                            <p:childTnLst>
                              <p:par>
                                <p:cTn id="19" presetID="2" presetClass="entr" presetSubtype="8" fill="hold" grpId="0" nodeType="afterEffect">
                                  <p:stCondLst>
                                    <p:cond delay="0"/>
                                  </p:stCondLst>
                                  <p:childTnLst>
                                    <p:set>
                                      <p:cBhvr>
                                        <p:cTn id="20" dur="1" fill="hold">
                                          <p:stCondLst>
                                            <p:cond delay="0"/>
                                          </p:stCondLst>
                                        </p:cTn>
                                        <p:tgtEl>
                                          <p:spTgt spid="109571"/>
                                        </p:tgtEl>
                                        <p:attrNameLst>
                                          <p:attrName>style.visibility</p:attrName>
                                        </p:attrNameLst>
                                      </p:cBhvr>
                                      <p:to>
                                        <p:strVal val="visible"/>
                                      </p:to>
                                    </p:set>
                                    <p:anim calcmode="lin" valueType="num">
                                      <p:cBhvr additive="base">
                                        <p:cTn id="21" dur="500" fill="hold"/>
                                        <p:tgtEl>
                                          <p:spTgt spid="109571"/>
                                        </p:tgtEl>
                                        <p:attrNameLst>
                                          <p:attrName>ppt_x</p:attrName>
                                        </p:attrNameLst>
                                      </p:cBhvr>
                                      <p:tavLst>
                                        <p:tav tm="0">
                                          <p:val>
                                            <p:strVal val="0-#ppt_w/2"/>
                                          </p:val>
                                        </p:tav>
                                        <p:tav tm="100000">
                                          <p:val>
                                            <p:strVal val="#ppt_x"/>
                                          </p:val>
                                        </p:tav>
                                      </p:tavLst>
                                    </p:anim>
                                    <p:anim calcmode="lin" valueType="num">
                                      <p:cBhvr additive="base">
                                        <p:cTn id="22" dur="500" fill="hold"/>
                                        <p:tgtEl>
                                          <p:spTgt spid="109571"/>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09572"/>
                                        </p:tgtEl>
                                        <p:attrNameLst>
                                          <p:attrName>style.visibility</p:attrName>
                                        </p:attrNameLst>
                                      </p:cBhvr>
                                      <p:to>
                                        <p:strVal val="visible"/>
                                      </p:to>
                                    </p:set>
                                    <p:anim calcmode="lin" valueType="num">
                                      <p:cBhvr additive="base">
                                        <p:cTn id="25" dur="500" fill="hold"/>
                                        <p:tgtEl>
                                          <p:spTgt spid="109572"/>
                                        </p:tgtEl>
                                        <p:attrNameLst>
                                          <p:attrName>ppt_x</p:attrName>
                                        </p:attrNameLst>
                                      </p:cBhvr>
                                      <p:tavLst>
                                        <p:tav tm="0">
                                          <p:val>
                                            <p:strVal val="1+#ppt_w/2"/>
                                          </p:val>
                                        </p:tav>
                                        <p:tav tm="100000">
                                          <p:val>
                                            <p:strVal val="#ppt_x"/>
                                          </p:val>
                                        </p:tav>
                                      </p:tavLst>
                                    </p:anim>
                                    <p:anim calcmode="lin" valueType="num">
                                      <p:cBhvr additive="base">
                                        <p:cTn id="26" dur="500" fill="hold"/>
                                        <p:tgtEl>
                                          <p:spTgt spid="109572"/>
                                        </p:tgtEl>
                                        <p:attrNameLst>
                                          <p:attrName>ppt_y</p:attrName>
                                        </p:attrNameLst>
                                      </p:cBhvr>
                                      <p:tavLst>
                                        <p:tav tm="0">
                                          <p:val>
                                            <p:strVal val="1+#ppt_h/2"/>
                                          </p:val>
                                        </p:tav>
                                        <p:tav tm="100000">
                                          <p:val>
                                            <p:strVal val="#ppt_y"/>
                                          </p:val>
                                        </p:tav>
                                      </p:tavLst>
                                    </p:anim>
                                  </p:childTnLst>
                                </p:cTn>
                              </p:par>
                            </p:childTnLst>
                          </p:cTn>
                        </p:par>
                        <p:par>
                          <p:cTn id="27" fill="hold">
                            <p:stCondLst>
                              <p:cond delay="9120"/>
                            </p:stCondLst>
                            <p:childTnLst>
                              <p:par>
                                <p:cTn id="28" presetID="21"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8)">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animBg="1"/>
      <p:bldP spid="109572" grpId="0" animBg="1"/>
      <p:bldP spid="10957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609600" cy="304800"/>
          </a:xfrm>
        </p:spPr>
        <p:txBody>
          <a:bodyPr/>
          <a:lstStyle/>
          <a:p>
            <a:pPr algn="l" eaLnBrk="1" hangingPunct="1"/>
            <a:r>
              <a:rPr lang="en-US" altLang="en-US" sz="1000" b="1" smtClean="0">
                <a:solidFill>
                  <a:schemeClr val="accent1"/>
                </a:solidFill>
                <a:effectLst/>
                <a:latin typeface="Verdana" pitchFamily="34" charset="0"/>
              </a:rPr>
              <a:t>Q19C</a:t>
            </a:r>
          </a:p>
        </p:txBody>
      </p:sp>
      <p:sp>
        <p:nvSpPr>
          <p:cNvPr id="110595" name="Rectangle 3"/>
          <p:cNvSpPr>
            <a:spLocks noChangeArrowheads="1"/>
          </p:cNvSpPr>
          <p:nvPr/>
        </p:nvSpPr>
        <p:spPr bwMode="auto">
          <a:xfrm>
            <a:off x="1143000" y="2133600"/>
            <a:ext cx="655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False</a:t>
            </a:r>
          </a:p>
          <a:p>
            <a:pPr algn="just" eaLnBrk="1" hangingPunct="1">
              <a:defRPr/>
            </a:pPr>
            <a:r>
              <a:rPr lang="en-US" altLang="en-US" sz="2000" smtClean="0">
                <a:latin typeface="Lucida Sans Unicode" pitchFamily="34" charset="0"/>
              </a:rPr>
              <a:t>A transcript of a 911 call does not satisfy a request for a 911 tape.</a:t>
            </a:r>
          </a:p>
        </p:txBody>
      </p:sp>
      <p:sp>
        <p:nvSpPr>
          <p:cNvPr id="110596"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60421"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042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042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Is Schembechler required to produce the Theisman domestic incident report?</a:t>
            </a:r>
          </a:p>
        </p:txBody>
      </p:sp>
      <p:sp>
        <p:nvSpPr>
          <p:cNvPr id="112643"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12644" name="Text Box 4">
            <a:hlinkClick r:id="" action="ppaction://noaction">
              <a:snd r:embed="rId4" name="wawawawa.wav"/>
            </a:hlinkClick>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12645"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19</a:t>
            </a:r>
          </a:p>
        </p:txBody>
      </p:sp>
      <p:sp>
        <p:nvSpPr>
          <p:cNvPr id="112646" name="Text Box 6">
            <a:hlinkClick r:id="rId5" action="ppaction://hlinksldjump" highlightClick="1">
              <a:snd r:embed="rId6" name="Incorr1.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00"/>
          <a:stretch/>
        </p:blipFill>
        <p:spPr bwMode="auto">
          <a:xfrm>
            <a:off x="2885462" y="2569866"/>
            <a:ext cx="3373075" cy="25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plit/>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wheel(4)">
                                      <p:cBhvr>
                                        <p:cTn id="7" dur="2000"/>
                                        <p:tgtEl>
                                          <p:spTgt spid="112645"/>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2642"/>
                                        </p:tgtEl>
                                        <p:attrNameLst>
                                          <p:attrName>style.visibility</p:attrName>
                                        </p:attrNameLst>
                                      </p:cBhvr>
                                      <p:to>
                                        <p:strVal val="visible"/>
                                      </p:to>
                                    </p:set>
                                    <p:anim calcmode="discrete" valueType="clr">
                                      <p:cBhvr override="childStyle">
                                        <p:cTn id="11" dur="80"/>
                                        <p:tgtEl>
                                          <p:spTgt spid="112642"/>
                                        </p:tgtEl>
                                        <p:attrNameLst>
                                          <p:attrName>style.color</p:attrName>
                                        </p:attrNameLst>
                                      </p:cBhvr>
                                      <p:tavLst>
                                        <p:tav tm="0">
                                          <p:val>
                                            <p:clrVal>
                                              <a:srgbClr val="FF9900"/>
                                            </p:clrVal>
                                          </p:val>
                                        </p:tav>
                                        <p:tav tm="50000">
                                          <p:val>
                                            <p:clrVal>
                                              <a:schemeClr val="accent1"/>
                                            </p:clrVal>
                                          </p:val>
                                        </p:tav>
                                      </p:tavLst>
                                    </p:anim>
                                    <p:anim calcmode="discrete" valueType="clr">
                                      <p:cBhvr>
                                        <p:cTn id="12" dur="80"/>
                                        <p:tgtEl>
                                          <p:spTgt spid="112642"/>
                                        </p:tgtEl>
                                        <p:attrNameLst>
                                          <p:attrName>fillcolor</p:attrName>
                                        </p:attrNameLst>
                                      </p:cBhvr>
                                      <p:tavLst>
                                        <p:tav tm="0">
                                          <p:val>
                                            <p:clrVal>
                                              <a:schemeClr val="accent2"/>
                                            </p:clrVal>
                                          </p:val>
                                        </p:tav>
                                        <p:tav tm="50000">
                                          <p:val>
                                            <p:clrVal>
                                              <a:schemeClr val="hlink"/>
                                            </p:clrVal>
                                          </p:val>
                                        </p:tav>
                                      </p:tavLst>
                                    </p:anim>
                                    <p:set>
                                      <p:cBhvr>
                                        <p:cTn id="13" dur="80"/>
                                        <p:tgtEl>
                                          <p:spTgt spid="112642"/>
                                        </p:tgtEl>
                                        <p:attrNameLst>
                                          <p:attrName>fill.type</p:attrName>
                                        </p:attrNameLst>
                                      </p:cBhvr>
                                      <p:to>
                                        <p:strVal val="solid"/>
                                      </p:to>
                                    </p:set>
                                  </p:childTnLst>
                                </p:cTn>
                              </p:par>
                            </p:childTnLst>
                          </p:cTn>
                        </p:par>
                        <p:par>
                          <p:cTn id="14" fill="hold" nodeType="afterGroup">
                            <p:stCondLst>
                              <p:cond delay="4640"/>
                            </p:stCondLst>
                            <p:childTnLst>
                              <p:par>
                                <p:cTn id="15" presetID="2" presetClass="entr" presetSubtype="2" fill="hold" grpId="0" nodeType="afterEffect">
                                  <p:stCondLst>
                                    <p:cond delay="0"/>
                                  </p:stCondLst>
                                  <p:childTnLst>
                                    <p:set>
                                      <p:cBhvr>
                                        <p:cTn id="16" dur="1" fill="hold">
                                          <p:stCondLst>
                                            <p:cond delay="0"/>
                                          </p:stCondLst>
                                        </p:cTn>
                                        <p:tgtEl>
                                          <p:spTgt spid="112646"/>
                                        </p:tgtEl>
                                        <p:attrNameLst>
                                          <p:attrName>style.visibility</p:attrName>
                                        </p:attrNameLst>
                                      </p:cBhvr>
                                      <p:to>
                                        <p:strVal val="visible"/>
                                      </p:to>
                                    </p:set>
                                    <p:anim calcmode="lin" valueType="num">
                                      <p:cBhvr additive="base">
                                        <p:cTn id="17" dur="500" fill="hold"/>
                                        <p:tgtEl>
                                          <p:spTgt spid="112646"/>
                                        </p:tgtEl>
                                        <p:attrNameLst>
                                          <p:attrName>ppt_x</p:attrName>
                                        </p:attrNameLst>
                                      </p:cBhvr>
                                      <p:tavLst>
                                        <p:tav tm="0">
                                          <p:val>
                                            <p:strVal val="1+#ppt_w/2"/>
                                          </p:val>
                                        </p:tav>
                                        <p:tav tm="100000">
                                          <p:val>
                                            <p:strVal val="#ppt_x"/>
                                          </p:val>
                                        </p:tav>
                                      </p:tavLst>
                                    </p:anim>
                                    <p:anim calcmode="lin" valueType="num">
                                      <p:cBhvr additive="base">
                                        <p:cTn id="18" dur="500" fill="hold"/>
                                        <p:tgtEl>
                                          <p:spTgt spid="11264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140"/>
                            </p:stCondLst>
                            <p:childTnLst>
                              <p:par>
                                <p:cTn id="20" presetID="2" presetClass="entr" presetSubtype="2" fill="hold" grpId="0" nodeType="afterEffect">
                                  <p:stCondLst>
                                    <p:cond delay="0"/>
                                  </p:stCondLst>
                                  <p:childTnLst>
                                    <p:set>
                                      <p:cBhvr>
                                        <p:cTn id="21" dur="1" fill="hold">
                                          <p:stCondLst>
                                            <p:cond delay="0"/>
                                          </p:stCondLst>
                                        </p:cTn>
                                        <p:tgtEl>
                                          <p:spTgt spid="112643"/>
                                        </p:tgtEl>
                                        <p:attrNameLst>
                                          <p:attrName>style.visibility</p:attrName>
                                        </p:attrNameLst>
                                      </p:cBhvr>
                                      <p:to>
                                        <p:strVal val="visible"/>
                                      </p:to>
                                    </p:set>
                                    <p:anim calcmode="lin" valueType="num">
                                      <p:cBhvr additive="base">
                                        <p:cTn id="22" dur="500" fill="hold"/>
                                        <p:tgtEl>
                                          <p:spTgt spid="112643"/>
                                        </p:tgtEl>
                                        <p:attrNameLst>
                                          <p:attrName>ppt_x</p:attrName>
                                        </p:attrNameLst>
                                      </p:cBhvr>
                                      <p:tavLst>
                                        <p:tav tm="0">
                                          <p:val>
                                            <p:strVal val="1+#ppt_w/2"/>
                                          </p:val>
                                        </p:tav>
                                        <p:tav tm="100000">
                                          <p:val>
                                            <p:strVal val="#ppt_x"/>
                                          </p:val>
                                        </p:tav>
                                      </p:tavLst>
                                    </p:anim>
                                    <p:anim calcmode="lin" valueType="num">
                                      <p:cBhvr additive="base">
                                        <p:cTn id="23" dur="500" fill="hold"/>
                                        <p:tgtEl>
                                          <p:spTgt spid="11264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640"/>
                            </p:stCondLst>
                            <p:childTnLst>
                              <p:par>
                                <p:cTn id="25" presetID="2" presetClass="entr" presetSubtype="2" fill="hold" grpId="0" nodeType="afterEffect">
                                  <p:stCondLst>
                                    <p:cond delay="0"/>
                                  </p:stCondLst>
                                  <p:childTnLst>
                                    <p:set>
                                      <p:cBhvr>
                                        <p:cTn id="26" dur="1" fill="hold">
                                          <p:stCondLst>
                                            <p:cond delay="0"/>
                                          </p:stCondLst>
                                        </p:cTn>
                                        <p:tgtEl>
                                          <p:spTgt spid="112644"/>
                                        </p:tgtEl>
                                        <p:attrNameLst>
                                          <p:attrName>style.visibility</p:attrName>
                                        </p:attrNameLst>
                                      </p:cBhvr>
                                      <p:to>
                                        <p:strVal val="visible"/>
                                      </p:to>
                                    </p:set>
                                    <p:anim calcmode="lin" valueType="num">
                                      <p:cBhvr additive="base">
                                        <p:cTn id="27" dur="500" fill="hold"/>
                                        <p:tgtEl>
                                          <p:spTgt spid="112644"/>
                                        </p:tgtEl>
                                        <p:attrNameLst>
                                          <p:attrName>ppt_x</p:attrName>
                                        </p:attrNameLst>
                                      </p:cBhvr>
                                      <p:tavLst>
                                        <p:tav tm="0">
                                          <p:val>
                                            <p:strVal val="1+#ppt_w/2"/>
                                          </p:val>
                                        </p:tav>
                                        <p:tav tm="100000">
                                          <p:val>
                                            <p:strVal val="#ppt_x"/>
                                          </p:val>
                                        </p:tav>
                                      </p:tavLst>
                                    </p:anim>
                                    <p:anim calcmode="lin" valueType="num">
                                      <p:cBhvr additive="base">
                                        <p:cTn id="28" dur="500" fill="hold"/>
                                        <p:tgtEl>
                                          <p:spTgt spid="112644"/>
                                        </p:tgtEl>
                                        <p:attrNameLst>
                                          <p:attrName>ppt_y</p:attrName>
                                        </p:attrNameLst>
                                      </p:cBhvr>
                                      <p:tavLst>
                                        <p:tav tm="0">
                                          <p:val>
                                            <p:strVal val="#ppt_y"/>
                                          </p:val>
                                        </p:tav>
                                        <p:tav tm="100000">
                                          <p:val>
                                            <p:strVal val="#ppt_y"/>
                                          </p:val>
                                        </p:tav>
                                      </p:tavLst>
                                    </p:anim>
                                  </p:childTnLst>
                                </p:cTn>
                              </p:par>
                            </p:childTnLst>
                          </p:cTn>
                        </p:par>
                        <p:par>
                          <p:cTn id="29" fill="hold">
                            <p:stCondLst>
                              <p:cond delay="6140"/>
                            </p:stCondLst>
                            <p:childTnLst>
                              <p:par>
                                <p:cTn id="30" presetID="21"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animBg="1"/>
      <p:bldP spid="112644" grpId="0" animBg="1"/>
      <p:bldP spid="112645" grpId="0"/>
      <p:bldP spid="1126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Q20C</a:t>
            </a:r>
          </a:p>
        </p:txBody>
      </p:sp>
      <p:sp>
        <p:nvSpPr>
          <p:cNvPr id="113667" name="Rectangle 3"/>
          <p:cNvSpPr>
            <a:spLocks noChangeArrowheads="1"/>
          </p:cNvSpPr>
          <p:nvPr/>
        </p:nvSpPr>
        <p:spPr bwMode="auto">
          <a:xfrm>
            <a:off x="1143000" y="2133600"/>
            <a:ext cx="685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Yes.  An initial incident report is a public record, and not subject to any exemption.</a:t>
            </a:r>
          </a:p>
        </p:txBody>
      </p:sp>
      <p:sp>
        <p:nvSpPr>
          <p:cNvPr id="11366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62469"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247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2471"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6"/>
          <p:cNvSpPr>
            <a:spLocks noChangeArrowheads="1"/>
          </p:cNvSpPr>
          <p:nvPr/>
        </p:nvSpPr>
        <p:spPr bwMode="auto">
          <a:xfrm>
            <a:off x="762000" y="533400"/>
            <a:ext cx="7848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n-US" altLang="en-US" dirty="0">
                <a:effectLst>
                  <a:outerShdw blurRad="38100" dist="38100" dir="2700000" algn="tl">
                    <a:srgbClr val="FFFFFF"/>
                  </a:outerShdw>
                </a:effectLst>
                <a:latin typeface="Lucida Sans Unicode" pitchFamily="34" charset="0"/>
              </a:rPr>
              <a:t>At its next meeting, City Council President Frances Baker, announces that she intends to discuss the issue in executive session.  Baker states that the executive session is appropriate because elimination of the police force would result in layoffs, and that makes the discussion a “personnel matter.”</a:t>
            </a:r>
          </a:p>
        </p:txBody>
      </p:sp>
      <p:pic>
        <p:nvPicPr>
          <p:cNvPr id="161800"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2009549"/>
            <a:ext cx="2842857"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1800"/>
                                        </p:tgtEl>
                                        <p:attrNameLst>
                                          <p:attrName>style.visibility</p:attrName>
                                        </p:attrNameLst>
                                      </p:cBhvr>
                                      <p:to>
                                        <p:strVal val="visible"/>
                                      </p:to>
                                    </p:set>
                                    <p:animEffect transition="in" filter="wheel(8)">
                                      <p:cBhvr>
                                        <p:cTn id="7" dur="1000"/>
                                        <p:tgtEl>
                                          <p:spTgt spid="16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Is Brey entitled to the investigation file on the Theisman domestic incident?</a:t>
            </a:r>
          </a:p>
        </p:txBody>
      </p:sp>
      <p:sp>
        <p:nvSpPr>
          <p:cNvPr id="116739" name="Text Box 3">
            <a:hlinkClick r:id="" action="ppaction://noaction">
              <a:snd r:embed="rId3" name="Nosorry.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16740" name="Text Box 4">
            <a:hlinkClick r:id="" action="ppaction://noaction">
              <a:snd r:embed="rId5" name="Incorr2.wav"/>
            </a:hlinkClick>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16741"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a:t>
            </a:r>
            <a:r>
              <a:rPr lang="en-US" altLang="en-US" sz="4000" dirty="0" smtClean="0">
                <a:solidFill>
                  <a:srgbClr val="6699FF"/>
                </a:solidFill>
                <a:latin typeface="Monotype Corsiva" pitchFamily="66" charset="0"/>
              </a:rPr>
              <a:t> 20</a:t>
            </a:r>
          </a:p>
        </p:txBody>
      </p:sp>
      <p:sp>
        <p:nvSpPr>
          <p:cNvPr id="116742" name="Text Box 6">
            <a:hlinkClick r:id="" action="ppaction://hlinkshowjump?jump=nextslide" highlightClick="1"/>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76650" y="2445656"/>
            <a:ext cx="1790700" cy="2682887"/>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pull dir="d"/>
    <p:sndAc>
      <p:stSnd>
        <p:snd r:embed="rId2" name="Answ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fade">
                                      <p:cBhvr>
                                        <p:cTn id="7" dur="1000"/>
                                        <p:tgtEl>
                                          <p:spTgt spid="116741"/>
                                        </p:tgtEl>
                                      </p:cBhvr>
                                    </p:animEffect>
                                    <p:anim calcmode="lin" valueType="num">
                                      <p:cBhvr>
                                        <p:cTn id="8" dur="1000" fill="hold"/>
                                        <p:tgtEl>
                                          <p:spTgt spid="116741"/>
                                        </p:tgtEl>
                                        <p:attrNameLst>
                                          <p:attrName>ppt_x</p:attrName>
                                        </p:attrNameLst>
                                      </p:cBhvr>
                                      <p:tavLst>
                                        <p:tav tm="0">
                                          <p:val>
                                            <p:strVal val="#ppt_x"/>
                                          </p:val>
                                        </p:tav>
                                        <p:tav tm="100000">
                                          <p:val>
                                            <p:strVal val="#ppt_x"/>
                                          </p:val>
                                        </p:tav>
                                      </p:tavLst>
                                    </p:anim>
                                    <p:anim calcmode="lin" valueType="num">
                                      <p:cBhvr>
                                        <p:cTn id="9" dur="900" decel="100000" fill="hold"/>
                                        <p:tgtEl>
                                          <p:spTgt spid="1167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741"/>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16738"/>
                                        </p:tgtEl>
                                        <p:attrNameLst>
                                          <p:attrName>style.visibility</p:attrName>
                                        </p:attrNameLst>
                                      </p:cBhvr>
                                      <p:to>
                                        <p:strVal val="visible"/>
                                      </p:to>
                                    </p:set>
                                    <p:anim calcmode="discrete" valueType="clr">
                                      <p:cBhvr override="childStyle">
                                        <p:cTn id="14" dur="80"/>
                                        <p:tgtEl>
                                          <p:spTgt spid="116738"/>
                                        </p:tgtEl>
                                        <p:attrNameLst>
                                          <p:attrName>style.color</p:attrName>
                                        </p:attrNameLst>
                                      </p:cBhvr>
                                      <p:tavLst>
                                        <p:tav tm="0">
                                          <p:val>
                                            <p:clrVal>
                                              <a:srgbClr val="FF9900"/>
                                            </p:clrVal>
                                          </p:val>
                                        </p:tav>
                                        <p:tav tm="50000">
                                          <p:val>
                                            <p:clrVal>
                                              <a:schemeClr val="accent1"/>
                                            </p:clrVal>
                                          </p:val>
                                        </p:tav>
                                      </p:tavLst>
                                    </p:anim>
                                    <p:anim calcmode="discrete" valueType="clr">
                                      <p:cBhvr>
                                        <p:cTn id="15" dur="80"/>
                                        <p:tgtEl>
                                          <p:spTgt spid="116738"/>
                                        </p:tgtEl>
                                        <p:attrNameLst>
                                          <p:attrName>fillcolor</p:attrName>
                                        </p:attrNameLst>
                                      </p:cBhvr>
                                      <p:tavLst>
                                        <p:tav tm="0">
                                          <p:val>
                                            <p:clrVal>
                                              <a:schemeClr val="accent2"/>
                                            </p:clrVal>
                                          </p:val>
                                        </p:tav>
                                        <p:tav tm="50000">
                                          <p:val>
                                            <p:clrVal>
                                              <a:schemeClr val="hlink"/>
                                            </p:clrVal>
                                          </p:val>
                                        </p:tav>
                                      </p:tavLst>
                                    </p:anim>
                                    <p:set>
                                      <p:cBhvr>
                                        <p:cTn id="16" dur="80"/>
                                        <p:tgtEl>
                                          <p:spTgt spid="116738"/>
                                        </p:tgtEl>
                                        <p:attrNameLst>
                                          <p:attrName>fill.type</p:attrName>
                                        </p:attrNameLst>
                                      </p:cBhvr>
                                      <p:to>
                                        <p:strVal val="solid"/>
                                      </p:to>
                                    </p:set>
                                  </p:childTnLst>
                                </p:cTn>
                              </p:par>
                            </p:childTnLst>
                          </p:cTn>
                        </p:par>
                        <p:par>
                          <p:cTn id="17" fill="hold" nodeType="afterGroup">
                            <p:stCondLst>
                              <p:cond delay="3680"/>
                            </p:stCondLst>
                            <p:childTnLst>
                              <p:par>
                                <p:cTn id="18" presetID="4" presetClass="entr" presetSubtype="16" fill="hold" grpId="0" nodeType="afterEffect">
                                  <p:stCondLst>
                                    <p:cond delay="0"/>
                                  </p:stCondLst>
                                  <p:childTnLst>
                                    <p:set>
                                      <p:cBhvr>
                                        <p:cTn id="19" dur="1" fill="hold">
                                          <p:stCondLst>
                                            <p:cond delay="0"/>
                                          </p:stCondLst>
                                        </p:cTn>
                                        <p:tgtEl>
                                          <p:spTgt spid="116742"/>
                                        </p:tgtEl>
                                        <p:attrNameLst>
                                          <p:attrName>style.visibility</p:attrName>
                                        </p:attrNameLst>
                                      </p:cBhvr>
                                      <p:to>
                                        <p:strVal val="visible"/>
                                      </p:to>
                                    </p:set>
                                    <p:animEffect transition="in" filter="box(in)">
                                      <p:cBhvr>
                                        <p:cTn id="20" dur="500"/>
                                        <p:tgtEl>
                                          <p:spTgt spid="116742"/>
                                        </p:tgtEl>
                                      </p:cBhvr>
                                    </p:animEffect>
                                  </p:childTnLst>
                                </p:cTn>
                              </p:par>
                            </p:childTnLst>
                          </p:cTn>
                        </p:par>
                        <p:par>
                          <p:cTn id="21" fill="hold" nodeType="afterGroup">
                            <p:stCondLst>
                              <p:cond delay="4180"/>
                            </p:stCondLst>
                            <p:childTnLst>
                              <p:par>
                                <p:cTn id="22" presetID="8" presetClass="entr" presetSubtype="16" fill="hold" grpId="0" nodeType="afterEffect">
                                  <p:stCondLst>
                                    <p:cond delay="0"/>
                                  </p:stCondLst>
                                  <p:childTnLst>
                                    <p:set>
                                      <p:cBhvr>
                                        <p:cTn id="23" dur="1" fill="hold">
                                          <p:stCondLst>
                                            <p:cond delay="0"/>
                                          </p:stCondLst>
                                        </p:cTn>
                                        <p:tgtEl>
                                          <p:spTgt spid="116739"/>
                                        </p:tgtEl>
                                        <p:attrNameLst>
                                          <p:attrName>style.visibility</p:attrName>
                                        </p:attrNameLst>
                                      </p:cBhvr>
                                      <p:to>
                                        <p:strVal val="visible"/>
                                      </p:to>
                                    </p:set>
                                    <p:animEffect transition="in" filter="diamond(in)">
                                      <p:cBhvr>
                                        <p:cTn id="24" dur="2000"/>
                                        <p:tgtEl>
                                          <p:spTgt spid="116739"/>
                                        </p:tgtEl>
                                      </p:cBhvr>
                                    </p:animEffect>
                                  </p:childTnLst>
                                </p:cTn>
                              </p:par>
                            </p:childTnLst>
                          </p:cTn>
                        </p:par>
                        <p:par>
                          <p:cTn id="25" fill="hold" nodeType="afterGroup">
                            <p:stCondLst>
                              <p:cond delay="6180"/>
                            </p:stCondLst>
                            <p:childTnLst>
                              <p:par>
                                <p:cTn id="26" presetID="3" presetClass="entr" presetSubtype="10" fill="hold" grpId="0" nodeType="afterEffect">
                                  <p:stCondLst>
                                    <p:cond delay="0"/>
                                  </p:stCondLst>
                                  <p:childTnLst>
                                    <p:set>
                                      <p:cBhvr>
                                        <p:cTn id="27" dur="1" fill="hold">
                                          <p:stCondLst>
                                            <p:cond delay="0"/>
                                          </p:stCondLst>
                                        </p:cTn>
                                        <p:tgtEl>
                                          <p:spTgt spid="116740"/>
                                        </p:tgtEl>
                                        <p:attrNameLst>
                                          <p:attrName>style.visibility</p:attrName>
                                        </p:attrNameLst>
                                      </p:cBhvr>
                                      <p:to>
                                        <p:strVal val="visible"/>
                                      </p:to>
                                    </p:set>
                                    <p:animEffect transition="in" filter="blinds(horizontal)">
                                      <p:cBhvr>
                                        <p:cTn id="28" dur="500"/>
                                        <p:tgtEl>
                                          <p:spTgt spid="116740"/>
                                        </p:tgtEl>
                                      </p:cBhvr>
                                    </p:animEffect>
                                  </p:childTnLst>
                                </p:cTn>
                              </p:par>
                            </p:childTnLst>
                          </p:cTn>
                        </p:par>
                        <p:par>
                          <p:cTn id="29" fill="hold">
                            <p:stCondLst>
                              <p:cond delay="6680"/>
                            </p:stCondLst>
                            <p:childTnLst>
                              <p:par>
                                <p:cTn id="30" presetID="21"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animBg="1"/>
      <p:bldP spid="116740" grpId="0" animBg="1"/>
      <p:bldP spid="116741" grpId="0"/>
      <p:bldP spid="1167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Q21C</a:t>
            </a:r>
          </a:p>
        </p:txBody>
      </p:sp>
      <p:sp>
        <p:nvSpPr>
          <p:cNvPr id="117763"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Maybe</a:t>
            </a:r>
          </a:p>
          <a:p>
            <a:pPr algn="just" eaLnBrk="1" hangingPunct="1">
              <a:defRPr/>
            </a:pPr>
            <a:r>
              <a:rPr lang="en-US" altLang="en-US" sz="2000" smtClean="0">
                <a:latin typeface="Lucida Sans Unicode" pitchFamily="34" charset="0"/>
              </a:rPr>
              <a:t>An investigation file of an ongoing investigation is exempt from the Public Records Act as a Confidential Law Enforcement Investigatory Record if it discloses a confidential source, an unnamed suspect, investigatory techniques or creates a risk of harm to an informant, victim, witness, or law enforcement officer.</a:t>
            </a:r>
          </a:p>
        </p:txBody>
      </p:sp>
      <p:sp>
        <p:nvSpPr>
          <p:cNvPr id="11776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64517"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451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4519"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Are the inter-office e-mails from the Devine Police officers, concerning Theisman’s affair  public records?</a:t>
            </a:r>
          </a:p>
        </p:txBody>
      </p:sp>
      <p:sp>
        <p:nvSpPr>
          <p:cNvPr id="119811" name="Text Box 3">
            <a:hlinkClick r:id="" action="ppaction://noaction">
              <a:snd r:embed="rId3" name="OOH_LALA.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19812"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19813"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 21</a:t>
            </a:r>
          </a:p>
        </p:txBody>
      </p:sp>
      <p:sp>
        <p:nvSpPr>
          <p:cNvPr id="119814" name="Text Box 6">
            <a:hlinkClick r:id="" action="ppaction://noaction">
              <a:snd r:embed="rId5" name="Incorr1.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119815" name="Picture 7"/>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3797401" y="2741386"/>
            <a:ext cx="1625397" cy="243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comb/>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fade">
                                      <p:cBhvr>
                                        <p:cTn id="7" dur="770" decel="100000"/>
                                        <p:tgtEl>
                                          <p:spTgt spid="119813"/>
                                        </p:tgtEl>
                                      </p:cBhvr>
                                    </p:animEffect>
                                    <p:animScale>
                                      <p:cBhvr>
                                        <p:cTn id="8" dur="770" decel="100000"/>
                                        <p:tgtEl>
                                          <p:spTgt spid="119813"/>
                                        </p:tgtEl>
                                      </p:cBhvr>
                                      <p:from x="10000" y="10000"/>
                                      <p:to x="200000" y="450000"/>
                                    </p:animScale>
                                    <p:animScale>
                                      <p:cBhvr>
                                        <p:cTn id="9" dur="1230" accel="100000" fill="hold">
                                          <p:stCondLst>
                                            <p:cond delay="770"/>
                                          </p:stCondLst>
                                        </p:cTn>
                                        <p:tgtEl>
                                          <p:spTgt spid="119813"/>
                                        </p:tgtEl>
                                      </p:cBhvr>
                                      <p:from x="200000" y="450000"/>
                                      <p:to x="100000" y="100000"/>
                                    </p:animScale>
                                    <p:set>
                                      <p:cBhvr>
                                        <p:cTn id="10" dur="770" fill="hold"/>
                                        <p:tgtEl>
                                          <p:spTgt spid="119813"/>
                                        </p:tgtEl>
                                        <p:attrNameLst>
                                          <p:attrName>ppt_x</p:attrName>
                                        </p:attrNameLst>
                                      </p:cBhvr>
                                      <p:to>
                                        <p:strVal val="(0.5)"/>
                                      </p:to>
                                    </p:set>
                                    <p:anim from="(0.5)" to="(#ppt_x)" calcmode="lin" valueType="num">
                                      <p:cBhvr>
                                        <p:cTn id="11" dur="1230" accel="100000" fill="hold">
                                          <p:stCondLst>
                                            <p:cond delay="770"/>
                                          </p:stCondLst>
                                        </p:cTn>
                                        <p:tgtEl>
                                          <p:spTgt spid="119813"/>
                                        </p:tgtEl>
                                        <p:attrNameLst>
                                          <p:attrName>ppt_x</p:attrName>
                                        </p:attrNameLst>
                                      </p:cBhvr>
                                    </p:anim>
                                    <p:set>
                                      <p:cBhvr>
                                        <p:cTn id="12" dur="770" fill="hold"/>
                                        <p:tgtEl>
                                          <p:spTgt spid="119813"/>
                                        </p:tgtEl>
                                        <p:attrNameLst>
                                          <p:attrName>ppt_y</p:attrName>
                                        </p:attrNameLst>
                                      </p:cBhvr>
                                      <p:to>
                                        <p:strVal val="(#ppt_y+0.4)"/>
                                      </p:to>
                                    </p:set>
                                    <p:anim from="(#ppt_y+0.4)" to="(#ppt_y)" calcmode="lin" valueType="num">
                                      <p:cBhvr>
                                        <p:cTn id="13" dur="1230" accel="100000" fill="hold">
                                          <p:stCondLst>
                                            <p:cond delay="770"/>
                                          </p:stCondLst>
                                        </p:cTn>
                                        <p:tgtEl>
                                          <p:spTgt spid="119813"/>
                                        </p:tgtEl>
                                        <p:attrNameLst>
                                          <p:attrName>ppt_y</p:attrName>
                                        </p:attrNameLst>
                                      </p:cBhvr>
                                    </p:anim>
                                  </p:childTnLst>
                                </p:cTn>
                              </p:par>
                            </p:childTnLst>
                          </p:cTn>
                        </p:par>
                        <p:par>
                          <p:cTn id="14" fill="hold" nodeType="afterGroup">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9810"/>
                                        </p:tgtEl>
                                        <p:attrNameLst>
                                          <p:attrName>style.visibility</p:attrName>
                                        </p:attrNameLst>
                                      </p:cBhvr>
                                      <p:to>
                                        <p:strVal val="visible"/>
                                      </p:to>
                                    </p:set>
                                    <p:anim calcmode="discrete" valueType="clr">
                                      <p:cBhvr override="childStyle">
                                        <p:cTn id="17" dur="80"/>
                                        <p:tgtEl>
                                          <p:spTgt spid="119810"/>
                                        </p:tgtEl>
                                        <p:attrNameLst>
                                          <p:attrName>style.color</p:attrName>
                                        </p:attrNameLst>
                                      </p:cBhvr>
                                      <p:tavLst>
                                        <p:tav tm="0">
                                          <p:val>
                                            <p:clrVal>
                                              <a:srgbClr val="FF9900"/>
                                            </p:clrVal>
                                          </p:val>
                                        </p:tav>
                                        <p:tav tm="50000">
                                          <p:val>
                                            <p:clrVal>
                                              <a:schemeClr val="accent1"/>
                                            </p:clrVal>
                                          </p:val>
                                        </p:tav>
                                      </p:tavLst>
                                    </p:anim>
                                    <p:anim calcmode="discrete" valueType="clr">
                                      <p:cBhvr>
                                        <p:cTn id="18" dur="80"/>
                                        <p:tgtEl>
                                          <p:spTgt spid="119810"/>
                                        </p:tgtEl>
                                        <p:attrNameLst>
                                          <p:attrName>fillcolor</p:attrName>
                                        </p:attrNameLst>
                                      </p:cBhvr>
                                      <p:tavLst>
                                        <p:tav tm="0">
                                          <p:val>
                                            <p:clrVal>
                                              <a:schemeClr val="accent2"/>
                                            </p:clrVal>
                                          </p:val>
                                        </p:tav>
                                        <p:tav tm="50000">
                                          <p:val>
                                            <p:clrVal>
                                              <a:schemeClr val="hlink"/>
                                            </p:clrVal>
                                          </p:val>
                                        </p:tav>
                                      </p:tavLst>
                                    </p:anim>
                                    <p:set>
                                      <p:cBhvr>
                                        <p:cTn id="19" dur="80"/>
                                        <p:tgtEl>
                                          <p:spTgt spid="119810"/>
                                        </p:tgtEl>
                                        <p:attrNameLst>
                                          <p:attrName>fill.type</p:attrName>
                                        </p:attrNameLst>
                                      </p:cBhvr>
                                      <p:to>
                                        <p:strVal val="solid"/>
                                      </p:to>
                                    </p:set>
                                  </p:childTnLst>
                                </p:cTn>
                              </p:par>
                            </p:childTnLst>
                          </p:cTn>
                        </p:par>
                        <p:par>
                          <p:cTn id="20" fill="hold" nodeType="afterGroup">
                            <p:stCondLst>
                              <p:cond delay="5760"/>
                            </p:stCondLst>
                            <p:childTnLst>
                              <p:par>
                                <p:cTn id="21" presetID="4" presetClass="entr" presetSubtype="16" fill="hold" grpId="0" nodeType="afterEffect">
                                  <p:stCondLst>
                                    <p:cond delay="0"/>
                                  </p:stCondLst>
                                  <p:childTnLst>
                                    <p:set>
                                      <p:cBhvr>
                                        <p:cTn id="22" dur="1" fill="hold">
                                          <p:stCondLst>
                                            <p:cond delay="0"/>
                                          </p:stCondLst>
                                        </p:cTn>
                                        <p:tgtEl>
                                          <p:spTgt spid="119814"/>
                                        </p:tgtEl>
                                        <p:attrNameLst>
                                          <p:attrName>style.visibility</p:attrName>
                                        </p:attrNameLst>
                                      </p:cBhvr>
                                      <p:to>
                                        <p:strVal val="visible"/>
                                      </p:to>
                                    </p:set>
                                    <p:animEffect transition="in" filter="box(in)">
                                      <p:cBhvr>
                                        <p:cTn id="23" dur="500"/>
                                        <p:tgtEl>
                                          <p:spTgt spid="119814"/>
                                        </p:tgtEl>
                                      </p:cBhvr>
                                    </p:animEffect>
                                  </p:childTnLst>
                                </p:cTn>
                              </p:par>
                            </p:childTnLst>
                          </p:cTn>
                        </p:par>
                        <p:par>
                          <p:cTn id="24" fill="hold" nodeType="afterGroup">
                            <p:stCondLst>
                              <p:cond delay="6260"/>
                            </p:stCondLst>
                            <p:childTnLst>
                              <p:par>
                                <p:cTn id="25" presetID="8" presetClass="entr" presetSubtype="16" fill="hold" grpId="0" nodeType="afterEffect">
                                  <p:stCondLst>
                                    <p:cond delay="0"/>
                                  </p:stCondLst>
                                  <p:childTnLst>
                                    <p:set>
                                      <p:cBhvr>
                                        <p:cTn id="26" dur="1" fill="hold">
                                          <p:stCondLst>
                                            <p:cond delay="0"/>
                                          </p:stCondLst>
                                        </p:cTn>
                                        <p:tgtEl>
                                          <p:spTgt spid="119811"/>
                                        </p:tgtEl>
                                        <p:attrNameLst>
                                          <p:attrName>style.visibility</p:attrName>
                                        </p:attrNameLst>
                                      </p:cBhvr>
                                      <p:to>
                                        <p:strVal val="visible"/>
                                      </p:to>
                                    </p:set>
                                    <p:animEffect transition="in" filter="diamond(in)">
                                      <p:cBhvr>
                                        <p:cTn id="27" dur="2000"/>
                                        <p:tgtEl>
                                          <p:spTgt spid="119811"/>
                                        </p:tgtEl>
                                      </p:cBhvr>
                                    </p:animEffect>
                                  </p:childTnLst>
                                </p:cTn>
                              </p:par>
                            </p:childTnLst>
                          </p:cTn>
                        </p:par>
                        <p:par>
                          <p:cTn id="28" fill="hold" nodeType="afterGroup">
                            <p:stCondLst>
                              <p:cond delay="8260"/>
                            </p:stCondLst>
                            <p:childTnLst>
                              <p:par>
                                <p:cTn id="29" presetID="3" presetClass="entr" presetSubtype="10" fill="hold" grpId="0" nodeType="afterEffect">
                                  <p:stCondLst>
                                    <p:cond delay="0"/>
                                  </p:stCondLst>
                                  <p:childTnLst>
                                    <p:set>
                                      <p:cBhvr>
                                        <p:cTn id="30" dur="1" fill="hold">
                                          <p:stCondLst>
                                            <p:cond delay="0"/>
                                          </p:stCondLst>
                                        </p:cTn>
                                        <p:tgtEl>
                                          <p:spTgt spid="119812"/>
                                        </p:tgtEl>
                                        <p:attrNameLst>
                                          <p:attrName>style.visibility</p:attrName>
                                        </p:attrNameLst>
                                      </p:cBhvr>
                                      <p:to>
                                        <p:strVal val="visible"/>
                                      </p:to>
                                    </p:set>
                                    <p:animEffect transition="in" filter="blinds(horizontal)">
                                      <p:cBhvr>
                                        <p:cTn id="31" dur="500"/>
                                        <p:tgtEl>
                                          <p:spTgt spid="119812"/>
                                        </p:tgtEl>
                                      </p:cBhvr>
                                    </p:animEffect>
                                  </p:childTnLst>
                                </p:cTn>
                              </p:par>
                            </p:childTnLst>
                          </p:cTn>
                        </p:par>
                        <p:par>
                          <p:cTn id="32" fill="hold" nodeType="afterGroup">
                            <p:stCondLst>
                              <p:cond delay="8760"/>
                            </p:stCondLst>
                            <p:childTnLst>
                              <p:par>
                                <p:cTn id="33" presetID="21" presetClass="entr" presetSubtype="8" fill="hold" nodeType="afterEffect">
                                  <p:stCondLst>
                                    <p:cond delay="0"/>
                                  </p:stCondLst>
                                  <p:childTnLst>
                                    <p:set>
                                      <p:cBhvr>
                                        <p:cTn id="34" dur="1" fill="hold">
                                          <p:stCondLst>
                                            <p:cond delay="0"/>
                                          </p:stCondLst>
                                        </p:cTn>
                                        <p:tgtEl>
                                          <p:spTgt spid="119815"/>
                                        </p:tgtEl>
                                        <p:attrNameLst>
                                          <p:attrName>style.visibility</p:attrName>
                                        </p:attrNameLst>
                                      </p:cBhvr>
                                      <p:to>
                                        <p:strVal val="visible"/>
                                      </p:to>
                                    </p:set>
                                    <p:animEffect transition="in" filter="wheel(8)">
                                      <p:cBhvr>
                                        <p:cTn id="35" dur="10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animBg="1"/>
      <p:bldP spid="119812" grpId="0" animBg="1"/>
      <p:bldP spid="119813" grpId="0"/>
      <p:bldP spid="1198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Q22C</a:t>
            </a:r>
          </a:p>
        </p:txBody>
      </p:sp>
      <p:sp>
        <p:nvSpPr>
          <p:cNvPr id="120835"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Because the e-mails do not document the official activities of the police department, they are not public records.</a:t>
            </a:r>
          </a:p>
        </p:txBody>
      </p:sp>
      <p:sp>
        <p:nvSpPr>
          <p:cNvPr id="120836"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6656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656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656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Assuming that the Devine Records Retention Policy requires the daily duty logs be maintained for 1 year, the department is potentially liable for a statutory “forfeiture” of $10,000.</a:t>
            </a:r>
          </a:p>
        </p:txBody>
      </p:sp>
      <p:sp>
        <p:nvSpPr>
          <p:cNvPr id="122883" name="Text Box 3">
            <a:hlinkClick r:id="" action="ppaction://hlinkshowjump?jump=nextslide"/>
            <a:hlinkHover r:id="" action="ppaction://noaction" highlightClick="1">
              <a:snd r:embed="rId3"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122884" name="Text Box 4">
            <a:hlinkClick r:id="" action="ppaction://noaction">
              <a:snd r:embed="rId4" name="wawawawa.wav"/>
            </a:hlinkClick>
            <a:hlinkHover r:id="" action="ppaction://noaction" highlightClick="1">
              <a:snd r:embed="rId3"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122885" name="Rectangle 5"/>
          <p:cNvSpPr>
            <a:spLocks noGrp="1" noChangeArrowheads="1"/>
          </p:cNvSpPr>
          <p:nvPr>
            <p:ph type="title"/>
          </p:nvPr>
        </p:nvSpPr>
        <p:spPr>
          <a:xfrm>
            <a:off x="533400" y="0"/>
            <a:ext cx="8153400" cy="990600"/>
          </a:xfrm>
        </p:spPr>
        <p:txBody>
          <a:bodyPr/>
          <a:lstStyle/>
          <a:p>
            <a:pPr eaLnBrk="1" hangingPunct="1">
              <a:defRPr/>
            </a:pPr>
            <a:r>
              <a:rPr lang="en-US" altLang="en-US" sz="4800" dirty="0" smtClean="0">
                <a:solidFill>
                  <a:srgbClr val="6699FF"/>
                </a:solidFill>
                <a:latin typeface="Monotype Corsiva" pitchFamily="66" charset="0"/>
              </a:rPr>
              <a:t>Question 22</a:t>
            </a:r>
          </a:p>
        </p:txBody>
      </p:sp>
    </p:spTree>
  </p:cSld>
  <p:clrMapOvr>
    <a:masterClrMapping/>
  </p:clrMapOvr>
  <p:transition spd="slow" advClick="0">
    <p:cover dir="d"/>
    <p:sndAc>
      <p:stSnd>
        <p:snd r:embed="rId2" name="Anthrqu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22885"/>
                                        </p:tgtEl>
                                        <p:attrNameLst>
                                          <p:attrName>style.visibility</p:attrName>
                                        </p:attrNameLst>
                                      </p:cBhvr>
                                      <p:to>
                                        <p:strVal val="visible"/>
                                      </p:to>
                                    </p:set>
                                    <p:set>
                                      <p:cBhvr>
                                        <p:cTn id="7" dur="455" fill="hold">
                                          <p:stCondLst>
                                            <p:cond delay="0"/>
                                          </p:stCondLst>
                                        </p:cTn>
                                        <p:tgtEl>
                                          <p:spTgt spid="122885"/>
                                        </p:tgtEl>
                                        <p:attrNameLst>
                                          <p:attrName>style.rotation</p:attrName>
                                        </p:attrNameLst>
                                      </p:cBhvr>
                                      <p:to>
                                        <p:strVal val="-45.0"/>
                                      </p:to>
                                    </p:set>
                                    <p:anim calcmode="lin" valueType="num">
                                      <p:cBhvr>
                                        <p:cTn id="8" dur="455" fill="hold">
                                          <p:stCondLst>
                                            <p:cond delay="455"/>
                                          </p:stCondLst>
                                        </p:cTn>
                                        <p:tgtEl>
                                          <p:spTgt spid="12288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288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288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2885"/>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5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22882"/>
                                        </p:tgtEl>
                                        <p:attrNameLst>
                                          <p:attrName>style.visibility</p:attrName>
                                        </p:attrNameLst>
                                      </p:cBhvr>
                                      <p:to>
                                        <p:strVal val="visible"/>
                                      </p:to>
                                    </p:set>
                                    <p:anim calcmode="discrete" valueType="clr">
                                      <p:cBhvr override="childStyle">
                                        <p:cTn id="15" dur="80"/>
                                        <p:tgtEl>
                                          <p:spTgt spid="122882"/>
                                        </p:tgtEl>
                                        <p:attrNameLst>
                                          <p:attrName>style.color</p:attrName>
                                        </p:attrNameLst>
                                      </p:cBhvr>
                                      <p:tavLst>
                                        <p:tav tm="0">
                                          <p:val>
                                            <p:clrVal>
                                              <a:schemeClr val="accent1"/>
                                            </p:clrVal>
                                          </p:val>
                                        </p:tav>
                                        <p:tav tm="50000">
                                          <p:val>
                                            <p:clrVal>
                                              <a:srgbClr val="FF9900"/>
                                            </p:clrVal>
                                          </p:val>
                                        </p:tav>
                                      </p:tavLst>
                                    </p:anim>
                                    <p:anim calcmode="discrete" valueType="clr">
                                      <p:cBhvr>
                                        <p:cTn id="16" dur="80"/>
                                        <p:tgtEl>
                                          <p:spTgt spid="122882"/>
                                        </p:tgtEl>
                                        <p:attrNameLst>
                                          <p:attrName>fillcolor</p:attrName>
                                        </p:attrNameLst>
                                      </p:cBhvr>
                                      <p:tavLst>
                                        <p:tav tm="0">
                                          <p:val>
                                            <p:clrVal>
                                              <a:schemeClr val="accent2"/>
                                            </p:clrVal>
                                          </p:val>
                                        </p:tav>
                                        <p:tav tm="50000">
                                          <p:val>
                                            <p:clrVal>
                                              <a:schemeClr val="hlink"/>
                                            </p:clrVal>
                                          </p:val>
                                        </p:tav>
                                      </p:tavLst>
                                    </p:anim>
                                    <p:set>
                                      <p:cBhvr>
                                        <p:cTn id="17" dur="80"/>
                                        <p:tgtEl>
                                          <p:spTgt spid="122882"/>
                                        </p:tgtEl>
                                        <p:attrNameLst>
                                          <p:attrName>fill.type</p:attrName>
                                        </p:attrNameLst>
                                      </p:cBhvr>
                                      <p:to>
                                        <p:strVal val="solid"/>
                                      </p:to>
                                    </p:set>
                                  </p:childTnLst>
                                </p:cTn>
                              </p:par>
                            </p:childTnLst>
                          </p:cTn>
                        </p:par>
                        <p:par>
                          <p:cTn id="18" fill="hold" nodeType="afterGroup">
                            <p:stCondLst>
                              <p:cond delay="11740"/>
                            </p:stCondLst>
                            <p:childTnLst>
                              <p:par>
                                <p:cTn id="19" presetID="2" presetClass="entr" presetSubtype="8" fill="hold" grpId="0" nodeType="afterEffect">
                                  <p:stCondLst>
                                    <p:cond delay="0"/>
                                  </p:stCondLst>
                                  <p:childTnLst>
                                    <p:set>
                                      <p:cBhvr>
                                        <p:cTn id="20" dur="1" fill="hold">
                                          <p:stCondLst>
                                            <p:cond delay="0"/>
                                          </p:stCondLst>
                                        </p:cTn>
                                        <p:tgtEl>
                                          <p:spTgt spid="122883"/>
                                        </p:tgtEl>
                                        <p:attrNameLst>
                                          <p:attrName>style.visibility</p:attrName>
                                        </p:attrNameLst>
                                      </p:cBhvr>
                                      <p:to>
                                        <p:strVal val="visible"/>
                                      </p:to>
                                    </p:set>
                                    <p:anim calcmode="lin" valueType="num">
                                      <p:cBhvr additive="base">
                                        <p:cTn id="21" dur="500" fill="hold"/>
                                        <p:tgtEl>
                                          <p:spTgt spid="122883"/>
                                        </p:tgtEl>
                                        <p:attrNameLst>
                                          <p:attrName>ppt_x</p:attrName>
                                        </p:attrNameLst>
                                      </p:cBhvr>
                                      <p:tavLst>
                                        <p:tav tm="0">
                                          <p:val>
                                            <p:strVal val="0-#ppt_w/2"/>
                                          </p:val>
                                        </p:tav>
                                        <p:tav tm="100000">
                                          <p:val>
                                            <p:strVal val="#ppt_x"/>
                                          </p:val>
                                        </p:tav>
                                      </p:tavLst>
                                    </p:anim>
                                    <p:anim calcmode="lin" valueType="num">
                                      <p:cBhvr additive="base">
                                        <p:cTn id="22" dur="500" fill="hold"/>
                                        <p:tgtEl>
                                          <p:spTgt spid="122883"/>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122884"/>
                                        </p:tgtEl>
                                        <p:attrNameLst>
                                          <p:attrName>style.visibility</p:attrName>
                                        </p:attrNameLst>
                                      </p:cBhvr>
                                      <p:to>
                                        <p:strVal val="visible"/>
                                      </p:to>
                                    </p:set>
                                    <p:animEffect transition="in" filter="fade">
                                      <p:cBhvr>
                                        <p:cTn id="25" dur="1000"/>
                                        <p:tgtEl>
                                          <p:spTgt spid="122884"/>
                                        </p:tgtEl>
                                      </p:cBhvr>
                                    </p:animEffect>
                                    <p:anim calcmode="lin" valueType="num">
                                      <p:cBhvr>
                                        <p:cTn id="26" dur="1000" fill="hold"/>
                                        <p:tgtEl>
                                          <p:spTgt spid="122884"/>
                                        </p:tgtEl>
                                        <p:attrNameLst>
                                          <p:attrName>ppt_x</p:attrName>
                                        </p:attrNameLst>
                                      </p:cBhvr>
                                      <p:tavLst>
                                        <p:tav tm="0">
                                          <p:val>
                                            <p:strVal val="#ppt_x-.1"/>
                                          </p:val>
                                        </p:tav>
                                        <p:tav tm="100000">
                                          <p:val>
                                            <p:strVal val="#ppt_x"/>
                                          </p:val>
                                        </p:tav>
                                      </p:tavLst>
                                    </p:anim>
                                    <p:anim calcmode="lin" valueType="num">
                                      <p:cBhvr>
                                        <p:cTn id="27" dur="1000" fill="hold"/>
                                        <p:tgtEl>
                                          <p:spTgt spid="1228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animBg="1"/>
      <p:bldP spid="122884" grpId="0" animBg="1"/>
      <p:bldP spid="12288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609600" cy="304800"/>
          </a:xfrm>
        </p:spPr>
        <p:txBody>
          <a:bodyPr/>
          <a:lstStyle/>
          <a:p>
            <a:pPr algn="l" eaLnBrk="1" hangingPunct="1"/>
            <a:r>
              <a:rPr lang="en-US" altLang="en-US" sz="1000" b="1" smtClean="0">
                <a:solidFill>
                  <a:schemeClr val="accent1"/>
                </a:solidFill>
                <a:effectLst/>
                <a:latin typeface="Verdana" pitchFamily="34" charset="0"/>
              </a:rPr>
              <a:t>Q23C</a:t>
            </a:r>
          </a:p>
        </p:txBody>
      </p:sp>
      <p:sp>
        <p:nvSpPr>
          <p:cNvPr id="123907" name="Rectangle 3"/>
          <p:cNvSpPr>
            <a:spLocks noChangeArrowheads="1"/>
          </p:cNvSpPr>
          <p:nvPr/>
        </p:nvSpPr>
        <p:spPr bwMode="auto">
          <a:xfrm>
            <a:off x="1143000" y="2133600"/>
            <a:ext cx="655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dirty="0" smtClean="0">
                <a:latin typeface="Lucida Sans Unicode" pitchFamily="34" charset="0"/>
              </a:rPr>
              <a:t>Answer: </a:t>
            </a:r>
            <a:r>
              <a:rPr lang="en-US" altLang="en-US" sz="2000" u="sng" dirty="0" smtClean="0">
                <a:solidFill>
                  <a:srgbClr val="00FF00"/>
                </a:solidFill>
                <a:effectLst>
                  <a:outerShdw blurRad="38100" dist="38100" dir="2700000" algn="tl">
                    <a:srgbClr val="000000"/>
                  </a:outerShdw>
                </a:effectLst>
                <a:latin typeface="Lucida Sans Unicode" pitchFamily="34" charset="0"/>
              </a:rPr>
              <a:t>True</a:t>
            </a:r>
          </a:p>
          <a:p>
            <a:pPr algn="just" eaLnBrk="1" hangingPunct="1">
              <a:defRPr/>
            </a:pPr>
            <a:r>
              <a:rPr lang="en-US" altLang="en-US" sz="2000" dirty="0" smtClean="0">
                <a:latin typeface="Lucida Sans Unicode" pitchFamily="34" charset="0"/>
              </a:rPr>
              <a:t>149.135 prohibits unauthorized destruction of public records.  The forfeiture is $1,000 per violation.  </a:t>
            </a:r>
            <a:r>
              <a:rPr lang="en-US" altLang="en-US" sz="2000" dirty="0" err="1" smtClean="0">
                <a:latin typeface="Lucida Sans Unicode" pitchFamily="34" charset="0"/>
              </a:rPr>
              <a:t>Theisman’s</a:t>
            </a:r>
            <a:r>
              <a:rPr lang="en-US" altLang="en-US" sz="2000" dirty="0" smtClean="0">
                <a:latin typeface="Lucida Sans Unicode" pitchFamily="34" charset="0"/>
              </a:rPr>
              <a:t> destruction of 60 duty logs (2 months) constitutes 60 violations.  The forfeiture amount however, is capped at $10,000.</a:t>
            </a:r>
          </a:p>
        </p:txBody>
      </p:sp>
      <p:sp>
        <p:nvSpPr>
          <p:cNvPr id="12390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6861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861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861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righ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143000" y="1371600"/>
            <a:ext cx="6781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Because the initial recommendation by Hide The Ball is a “draft” it is not a public record.</a:t>
            </a:r>
          </a:p>
        </p:txBody>
      </p:sp>
      <p:sp>
        <p:nvSpPr>
          <p:cNvPr id="125955" name="Text Box 3">
            <a:hlinkClick r:id="" action="ppaction://noaction">
              <a:snd r:embed="rId3" name="ThatsInCorrect1.wav"/>
            </a:hlinkClick>
            <a:hlinkHover r:id="" action="ppaction://noaction" highlightClick="1">
              <a:snd r:embed="rId4" name="whoosh.wav"/>
            </a:hlinkHover>
          </p:cNvPr>
          <p:cNvSpPr txBox="1">
            <a:spLocks noChangeArrowheads="1"/>
          </p:cNvSpPr>
          <p:nvPr/>
        </p:nvSpPr>
        <p:spPr bwMode="auto">
          <a:xfrm>
            <a:off x="3581400" y="5257800"/>
            <a:ext cx="9144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True</a:t>
            </a:r>
          </a:p>
        </p:txBody>
      </p:sp>
      <p:sp>
        <p:nvSpPr>
          <p:cNvPr id="125956" name="Text Box 4">
            <a:hlinkClick r:id="" action="ppaction://hlinkshowjump?jump=nextslide"/>
            <a:hlinkHover r:id="" action="ppaction://noaction" highlightClick="1">
              <a:snd r:embed="rId4" name="whoosh.wav"/>
            </a:hlinkHover>
          </p:cNvPr>
          <p:cNvSpPr txBox="1">
            <a:spLocks noChangeArrowheads="1"/>
          </p:cNvSpPr>
          <p:nvPr/>
        </p:nvSpPr>
        <p:spPr bwMode="auto">
          <a:xfrm>
            <a:off x="4648200" y="5257800"/>
            <a:ext cx="9906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False</a:t>
            </a:r>
          </a:p>
        </p:txBody>
      </p:sp>
      <p:sp>
        <p:nvSpPr>
          <p:cNvPr id="125957" name="Rectangle 5"/>
          <p:cNvSpPr>
            <a:spLocks noGrp="1" noChangeArrowheads="1"/>
          </p:cNvSpPr>
          <p:nvPr>
            <p:ph type="title"/>
          </p:nvPr>
        </p:nvSpPr>
        <p:spPr>
          <a:xfrm>
            <a:off x="533400" y="0"/>
            <a:ext cx="8153400" cy="990600"/>
          </a:xfrm>
        </p:spPr>
        <p:txBody>
          <a:bodyPr/>
          <a:lstStyle/>
          <a:p>
            <a:pPr eaLnBrk="1" hangingPunct="1">
              <a:defRPr/>
            </a:pPr>
            <a:r>
              <a:rPr lang="en-US" altLang="en-US" sz="4800" dirty="0" smtClean="0">
                <a:solidFill>
                  <a:srgbClr val="6699FF"/>
                </a:solidFill>
                <a:latin typeface="Monotype Corsiva" pitchFamily="66" charset="0"/>
              </a:rPr>
              <a:t>Question 23</a:t>
            </a:r>
          </a:p>
        </p:txBody>
      </p:sp>
      <p:pic>
        <p:nvPicPr>
          <p:cNvPr id="6" name="Picture 5" descr="xcos6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2590800"/>
            <a:ext cx="2171700" cy="2171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dissolv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p:cTn id="7" dur="2000" fill="hold"/>
                                        <p:tgtEl>
                                          <p:spTgt spid="125957"/>
                                        </p:tgtEl>
                                        <p:attrNameLst>
                                          <p:attrName>ppt_w</p:attrName>
                                        </p:attrNameLst>
                                      </p:cBhvr>
                                      <p:tavLst>
                                        <p:tav tm="0">
                                          <p:val>
                                            <p:fltVal val="0"/>
                                          </p:val>
                                        </p:tav>
                                        <p:tav tm="100000">
                                          <p:val>
                                            <p:strVal val="#ppt_w"/>
                                          </p:val>
                                        </p:tav>
                                      </p:tavLst>
                                    </p:anim>
                                    <p:anim calcmode="lin" valueType="num">
                                      <p:cBhvr>
                                        <p:cTn id="8" dur="2000" fill="hold"/>
                                        <p:tgtEl>
                                          <p:spTgt spid="1259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25954"/>
                                        </p:tgtEl>
                                        <p:attrNameLst>
                                          <p:attrName>style.visibility</p:attrName>
                                        </p:attrNameLst>
                                      </p:cBhvr>
                                      <p:to>
                                        <p:strVal val="visible"/>
                                      </p:to>
                                    </p:set>
                                    <p:anim calcmode="discrete" valueType="clr">
                                      <p:cBhvr override="childStyle">
                                        <p:cTn id="12" dur="80"/>
                                        <p:tgtEl>
                                          <p:spTgt spid="125954"/>
                                        </p:tgtEl>
                                        <p:attrNameLst>
                                          <p:attrName>style.color</p:attrName>
                                        </p:attrNameLst>
                                      </p:cBhvr>
                                      <p:tavLst>
                                        <p:tav tm="0">
                                          <p:val>
                                            <p:clrVal>
                                              <a:schemeClr val="accent1"/>
                                            </p:clrVal>
                                          </p:val>
                                        </p:tav>
                                        <p:tav tm="50000">
                                          <p:val>
                                            <p:clrVal>
                                              <a:srgbClr val="FF9900"/>
                                            </p:clrVal>
                                          </p:val>
                                        </p:tav>
                                      </p:tavLst>
                                    </p:anim>
                                    <p:anim calcmode="discrete" valueType="clr">
                                      <p:cBhvr>
                                        <p:cTn id="13" dur="80"/>
                                        <p:tgtEl>
                                          <p:spTgt spid="125954"/>
                                        </p:tgtEl>
                                        <p:attrNameLst>
                                          <p:attrName>fillcolor</p:attrName>
                                        </p:attrNameLst>
                                      </p:cBhvr>
                                      <p:tavLst>
                                        <p:tav tm="0">
                                          <p:val>
                                            <p:clrVal>
                                              <a:schemeClr val="accent2"/>
                                            </p:clrVal>
                                          </p:val>
                                        </p:tav>
                                        <p:tav tm="50000">
                                          <p:val>
                                            <p:clrVal>
                                              <a:schemeClr val="hlink"/>
                                            </p:clrVal>
                                          </p:val>
                                        </p:tav>
                                      </p:tavLst>
                                    </p:anim>
                                    <p:set>
                                      <p:cBhvr>
                                        <p:cTn id="14" dur="80"/>
                                        <p:tgtEl>
                                          <p:spTgt spid="125954"/>
                                        </p:tgtEl>
                                        <p:attrNameLst>
                                          <p:attrName>fill.type</p:attrName>
                                        </p:attrNameLst>
                                      </p:cBhvr>
                                      <p:to>
                                        <p:strVal val="solid"/>
                                      </p:to>
                                    </p:set>
                                  </p:childTnLst>
                                </p:cTn>
                              </p:par>
                            </p:childTnLst>
                          </p:cTn>
                        </p:par>
                        <p:par>
                          <p:cTn id="15" fill="hold" nodeType="afterGroup">
                            <p:stCondLst>
                              <p:cond delay="5040"/>
                            </p:stCondLst>
                            <p:childTnLst>
                              <p:par>
                                <p:cTn id="16" presetID="2" presetClass="entr" presetSubtype="8" fill="hold" grpId="0" nodeType="afterEffect">
                                  <p:stCondLst>
                                    <p:cond delay="0"/>
                                  </p:stCondLst>
                                  <p:childTnLst>
                                    <p:set>
                                      <p:cBhvr>
                                        <p:cTn id="17" dur="1" fill="hold">
                                          <p:stCondLst>
                                            <p:cond delay="0"/>
                                          </p:stCondLst>
                                        </p:cTn>
                                        <p:tgtEl>
                                          <p:spTgt spid="125955"/>
                                        </p:tgtEl>
                                        <p:attrNameLst>
                                          <p:attrName>style.visibility</p:attrName>
                                        </p:attrNameLst>
                                      </p:cBhvr>
                                      <p:to>
                                        <p:strVal val="visible"/>
                                      </p:to>
                                    </p:set>
                                    <p:anim calcmode="lin" valueType="num">
                                      <p:cBhvr additive="base">
                                        <p:cTn id="18" dur="500" fill="hold"/>
                                        <p:tgtEl>
                                          <p:spTgt spid="125955"/>
                                        </p:tgtEl>
                                        <p:attrNameLst>
                                          <p:attrName>ppt_x</p:attrName>
                                        </p:attrNameLst>
                                      </p:cBhvr>
                                      <p:tavLst>
                                        <p:tav tm="0">
                                          <p:val>
                                            <p:strVal val="0-#ppt_w/2"/>
                                          </p:val>
                                        </p:tav>
                                        <p:tav tm="100000">
                                          <p:val>
                                            <p:strVal val="#ppt_x"/>
                                          </p:val>
                                        </p:tav>
                                      </p:tavLst>
                                    </p:anim>
                                    <p:anim calcmode="lin" valueType="num">
                                      <p:cBhvr additive="base">
                                        <p:cTn id="19" dur="500" fill="hold"/>
                                        <p:tgtEl>
                                          <p:spTgt spid="125955"/>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0"/>
                                  </p:stCondLst>
                                  <p:iterate type="lt">
                                    <p:tmPct val="10000"/>
                                  </p:iterate>
                                  <p:childTnLst>
                                    <p:set>
                                      <p:cBhvr>
                                        <p:cTn id="21" dur="1" fill="hold">
                                          <p:stCondLst>
                                            <p:cond delay="0"/>
                                          </p:stCondLst>
                                        </p:cTn>
                                        <p:tgtEl>
                                          <p:spTgt spid="125956"/>
                                        </p:tgtEl>
                                        <p:attrNameLst>
                                          <p:attrName>style.visibility</p:attrName>
                                        </p:attrNameLst>
                                      </p:cBhvr>
                                      <p:to>
                                        <p:strVal val="visible"/>
                                      </p:to>
                                    </p:set>
                                    <p:animEffect transition="in" filter="fade">
                                      <p:cBhvr>
                                        <p:cTn id="22" dur="1000"/>
                                        <p:tgtEl>
                                          <p:spTgt spid="125956"/>
                                        </p:tgtEl>
                                      </p:cBhvr>
                                    </p:animEffect>
                                    <p:anim calcmode="lin" valueType="num">
                                      <p:cBhvr>
                                        <p:cTn id="23" dur="1000" fill="hold"/>
                                        <p:tgtEl>
                                          <p:spTgt spid="125956"/>
                                        </p:tgtEl>
                                        <p:attrNameLst>
                                          <p:attrName>ppt_x</p:attrName>
                                        </p:attrNameLst>
                                      </p:cBhvr>
                                      <p:tavLst>
                                        <p:tav tm="0">
                                          <p:val>
                                            <p:strVal val="#ppt_x-.1"/>
                                          </p:val>
                                        </p:tav>
                                        <p:tav tm="100000">
                                          <p:val>
                                            <p:strVal val="#ppt_x"/>
                                          </p:val>
                                        </p:tav>
                                      </p:tavLst>
                                    </p:anim>
                                    <p:anim calcmode="lin" valueType="num">
                                      <p:cBhvr>
                                        <p:cTn id="24" dur="1000" fill="hold"/>
                                        <p:tgtEl>
                                          <p:spTgt spid="125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animBg="1"/>
      <p:bldP spid="125956" grpId="0" animBg="1"/>
      <p:bldP spid="12595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609600" cy="304800"/>
          </a:xfrm>
        </p:spPr>
        <p:txBody>
          <a:bodyPr/>
          <a:lstStyle/>
          <a:p>
            <a:pPr algn="l" eaLnBrk="1" hangingPunct="1"/>
            <a:r>
              <a:rPr lang="en-US" altLang="en-US" sz="1000" b="1" smtClean="0">
                <a:solidFill>
                  <a:schemeClr val="accent1"/>
                </a:solidFill>
                <a:effectLst/>
                <a:latin typeface="Verdana" pitchFamily="34" charset="0"/>
              </a:rPr>
              <a:t>Q24C</a:t>
            </a:r>
          </a:p>
        </p:txBody>
      </p:sp>
      <p:sp>
        <p:nvSpPr>
          <p:cNvPr id="126979" name="Rectangle 3"/>
          <p:cNvSpPr>
            <a:spLocks noChangeArrowheads="1"/>
          </p:cNvSpPr>
          <p:nvPr/>
        </p:nvSpPr>
        <p:spPr bwMode="auto">
          <a:xfrm>
            <a:off x="1143000" y="2133600"/>
            <a:ext cx="655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False</a:t>
            </a:r>
          </a:p>
          <a:p>
            <a:pPr algn="l" eaLnBrk="1" hangingPunct="1">
              <a:defRPr/>
            </a:pPr>
            <a:r>
              <a:rPr lang="en-US" altLang="en-US" sz="2000" smtClean="0">
                <a:latin typeface="Lucida Sans Unicode" pitchFamily="34" charset="0"/>
              </a:rPr>
              <a:t>“Drafts” are public records.</a:t>
            </a:r>
          </a:p>
        </p:txBody>
      </p:sp>
      <p:sp>
        <p:nvSpPr>
          <p:cNvPr id="12698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70661"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066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7066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job2.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143000" y="1371600"/>
            <a:ext cx="6934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Can </a:t>
            </a:r>
            <a:r>
              <a:rPr lang="en-US" altLang="en-US" sz="2800" dirty="0" err="1" smtClean="0">
                <a:latin typeface="Times New Roman" pitchFamily="18" charset="0"/>
              </a:rPr>
              <a:t>Schembechler</a:t>
            </a:r>
            <a:r>
              <a:rPr lang="en-US" altLang="en-US" sz="2800" dirty="0" smtClean="0">
                <a:latin typeface="Times New Roman" pitchFamily="18" charset="0"/>
              </a:rPr>
              <a:t> condition production of the requested records on a written request, identification of the requester, and the intended use?</a:t>
            </a:r>
          </a:p>
        </p:txBody>
      </p:sp>
      <p:sp>
        <p:nvSpPr>
          <p:cNvPr id="129027" name="Text Box 3">
            <a:hlinkHover r:id="" action="ppaction://noaction" highlightClick="1">
              <a:snd r:embed="rId3"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29028" name="Text Box 4">
            <a:hlinkClick r:id="" action="ppaction://hlinkshowjump?jump=nextslide"/>
            <a:hlinkHover r:id="" action="ppaction://noaction" highlightClick="1">
              <a:snd r:embed="rId3"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29029"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 24</a:t>
            </a:r>
          </a:p>
        </p:txBody>
      </p:sp>
      <p:sp>
        <p:nvSpPr>
          <p:cNvPr id="129030" name="Text Box 6">
            <a:hlinkClick r:id="" action="ppaction://noaction">
              <a:snd r:embed="rId4" name="Nosorry.wav"/>
            </a:hlinkClick>
            <a:hlinkHover r:id="" action="ppaction://noaction" highlightClick="1">
              <a:snd r:embed="rId3"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3176281" y="2819400"/>
            <a:ext cx="2867638" cy="214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ircle/>
    <p:sndAc>
      <p:stSnd>
        <p:snd r:embed="rId2" name="Nxtques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770" decel="100000"/>
                                        <p:tgtEl>
                                          <p:spTgt spid="129029"/>
                                        </p:tgtEl>
                                      </p:cBhvr>
                                    </p:animEffect>
                                    <p:animScale>
                                      <p:cBhvr>
                                        <p:cTn id="8" dur="770" decel="100000"/>
                                        <p:tgtEl>
                                          <p:spTgt spid="129029"/>
                                        </p:tgtEl>
                                      </p:cBhvr>
                                      <p:from x="10000" y="10000"/>
                                      <p:to x="200000" y="450000"/>
                                    </p:animScale>
                                    <p:animScale>
                                      <p:cBhvr>
                                        <p:cTn id="9" dur="1230" accel="100000" fill="hold">
                                          <p:stCondLst>
                                            <p:cond delay="770"/>
                                          </p:stCondLst>
                                        </p:cTn>
                                        <p:tgtEl>
                                          <p:spTgt spid="129029"/>
                                        </p:tgtEl>
                                      </p:cBhvr>
                                      <p:from x="200000" y="450000"/>
                                      <p:to x="100000" y="100000"/>
                                    </p:animScale>
                                    <p:set>
                                      <p:cBhvr>
                                        <p:cTn id="10" dur="770" fill="hold"/>
                                        <p:tgtEl>
                                          <p:spTgt spid="129029"/>
                                        </p:tgtEl>
                                        <p:attrNameLst>
                                          <p:attrName>ppt_x</p:attrName>
                                        </p:attrNameLst>
                                      </p:cBhvr>
                                      <p:to>
                                        <p:strVal val="(0.5)"/>
                                      </p:to>
                                    </p:set>
                                    <p:anim from="(0.5)" to="(#ppt_x)" calcmode="lin" valueType="num">
                                      <p:cBhvr>
                                        <p:cTn id="11" dur="1230" accel="100000" fill="hold">
                                          <p:stCondLst>
                                            <p:cond delay="770"/>
                                          </p:stCondLst>
                                        </p:cTn>
                                        <p:tgtEl>
                                          <p:spTgt spid="129029"/>
                                        </p:tgtEl>
                                        <p:attrNameLst>
                                          <p:attrName>ppt_x</p:attrName>
                                        </p:attrNameLst>
                                      </p:cBhvr>
                                    </p:anim>
                                    <p:set>
                                      <p:cBhvr>
                                        <p:cTn id="12" dur="770" fill="hold"/>
                                        <p:tgtEl>
                                          <p:spTgt spid="129029"/>
                                        </p:tgtEl>
                                        <p:attrNameLst>
                                          <p:attrName>ppt_y</p:attrName>
                                        </p:attrNameLst>
                                      </p:cBhvr>
                                      <p:to>
                                        <p:strVal val="(#ppt_y+0.4)"/>
                                      </p:to>
                                    </p:set>
                                    <p:anim from="(#ppt_y+0.4)" to="(#ppt_y)" calcmode="lin" valueType="num">
                                      <p:cBhvr>
                                        <p:cTn id="13" dur="1230" accel="100000" fill="hold">
                                          <p:stCondLst>
                                            <p:cond delay="770"/>
                                          </p:stCondLst>
                                        </p:cTn>
                                        <p:tgtEl>
                                          <p:spTgt spid="129029"/>
                                        </p:tgtEl>
                                        <p:attrNameLst>
                                          <p:attrName>ppt_y</p:attrName>
                                        </p:attrNameLst>
                                      </p:cBhvr>
                                    </p:anim>
                                  </p:childTnLst>
                                </p:cTn>
                              </p:par>
                            </p:childTnLst>
                          </p:cTn>
                        </p:par>
                        <p:par>
                          <p:cTn id="14" fill="hold" nodeType="afterGroup">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29026"/>
                                        </p:tgtEl>
                                        <p:attrNameLst>
                                          <p:attrName>style.visibility</p:attrName>
                                        </p:attrNameLst>
                                      </p:cBhvr>
                                      <p:to>
                                        <p:strVal val="visible"/>
                                      </p:to>
                                    </p:set>
                                    <p:anim calcmode="discrete" valueType="clr">
                                      <p:cBhvr override="childStyle">
                                        <p:cTn id="17" dur="80"/>
                                        <p:tgtEl>
                                          <p:spTgt spid="129026"/>
                                        </p:tgtEl>
                                        <p:attrNameLst>
                                          <p:attrName>style.color</p:attrName>
                                        </p:attrNameLst>
                                      </p:cBhvr>
                                      <p:tavLst>
                                        <p:tav tm="0">
                                          <p:val>
                                            <p:clrVal>
                                              <a:srgbClr val="FF9900"/>
                                            </p:clrVal>
                                          </p:val>
                                        </p:tav>
                                        <p:tav tm="50000">
                                          <p:val>
                                            <p:clrVal>
                                              <a:schemeClr val="accent1"/>
                                            </p:clrVal>
                                          </p:val>
                                        </p:tav>
                                      </p:tavLst>
                                    </p:anim>
                                    <p:anim calcmode="discrete" valueType="clr">
                                      <p:cBhvr>
                                        <p:cTn id="18" dur="80"/>
                                        <p:tgtEl>
                                          <p:spTgt spid="129026"/>
                                        </p:tgtEl>
                                        <p:attrNameLst>
                                          <p:attrName>fillcolor</p:attrName>
                                        </p:attrNameLst>
                                      </p:cBhvr>
                                      <p:tavLst>
                                        <p:tav tm="0">
                                          <p:val>
                                            <p:clrVal>
                                              <a:schemeClr val="accent2"/>
                                            </p:clrVal>
                                          </p:val>
                                        </p:tav>
                                        <p:tav tm="50000">
                                          <p:val>
                                            <p:clrVal>
                                              <a:schemeClr val="hlink"/>
                                            </p:clrVal>
                                          </p:val>
                                        </p:tav>
                                      </p:tavLst>
                                    </p:anim>
                                    <p:set>
                                      <p:cBhvr>
                                        <p:cTn id="19" dur="80"/>
                                        <p:tgtEl>
                                          <p:spTgt spid="129026"/>
                                        </p:tgtEl>
                                        <p:attrNameLst>
                                          <p:attrName>fill.type</p:attrName>
                                        </p:attrNameLst>
                                      </p:cBhvr>
                                      <p:to>
                                        <p:strVal val="solid"/>
                                      </p:to>
                                    </p:set>
                                  </p:childTnLst>
                                </p:cTn>
                              </p:par>
                            </p:childTnLst>
                          </p:cTn>
                        </p:par>
                        <p:par>
                          <p:cTn id="20" fill="hold" nodeType="afterGroup">
                            <p:stCondLst>
                              <p:cond delay="6840"/>
                            </p:stCondLst>
                            <p:childTnLst>
                              <p:par>
                                <p:cTn id="21" presetID="4" presetClass="entr" presetSubtype="16" fill="hold" grpId="0" nodeType="afterEffect">
                                  <p:stCondLst>
                                    <p:cond delay="0"/>
                                  </p:stCondLst>
                                  <p:childTnLst>
                                    <p:set>
                                      <p:cBhvr>
                                        <p:cTn id="22" dur="1" fill="hold">
                                          <p:stCondLst>
                                            <p:cond delay="0"/>
                                          </p:stCondLst>
                                        </p:cTn>
                                        <p:tgtEl>
                                          <p:spTgt spid="129030"/>
                                        </p:tgtEl>
                                        <p:attrNameLst>
                                          <p:attrName>style.visibility</p:attrName>
                                        </p:attrNameLst>
                                      </p:cBhvr>
                                      <p:to>
                                        <p:strVal val="visible"/>
                                      </p:to>
                                    </p:set>
                                    <p:animEffect transition="in" filter="box(in)">
                                      <p:cBhvr>
                                        <p:cTn id="23" dur="500"/>
                                        <p:tgtEl>
                                          <p:spTgt spid="129030"/>
                                        </p:tgtEl>
                                      </p:cBhvr>
                                    </p:animEffect>
                                  </p:childTnLst>
                                </p:cTn>
                              </p:par>
                            </p:childTnLst>
                          </p:cTn>
                        </p:par>
                        <p:par>
                          <p:cTn id="24" fill="hold" nodeType="afterGroup">
                            <p:stCondLst>
                              <p:cond delay="7340"/>
                            </p:stCondLst>
                            <p:childTnLst>
                              <p:par>
                                <p:cTn id="25" presetID="8" presetClass="entr" presetSubtype="16" fill="hold" grpId="0" nodeType="afterEffect">
                                  <p:stCondLst>
                                    <p:cond delay="0"/>
                                  </p:stCondLst>
                                  <p:childTnLst>
                                    <p:set>
                                      <p:cBhvr>
                                        <p:cTn id="26" dur="1" fill="hold">
                                          <p:stCondLst>
                                            <p:cond delay="0"/>
                                          </p:stCondLst>
                                        </p:cTn>
                                        <p:tgtEl>
                                          <p:spTgt spid="129027"/>
                                        </p:tgtEl>
                                        <p:attrNameLst>
                                          <p:attrName>style.visibility</p:attrName>
                                        </p:attrNameLst>
                                      </p:cBhvr>
                                      <p:to>
                                        <p:strVal val="visible"/>
                                      </p:to>
                                    </p:set>
                                    <p:animEffect transition="in" filter="diamond(in)">
                                      <p:cBhvr>
                                        <p:cTn id="27" dur="2000"/>
                                        <p:tgtEl>
                                          <p:spTgt spid="129027"/>
                                        </p:tgtEl>
                                      </p:cBhvr>
                                    </p:animEffect>
                                  </p:childTnLst>
                                </p:cTn>
                              </p:par>
                            </p:childTnLst>
                          </p:cTn>
                        </p:par>
                        <p:par>
                          <p:cTn id="28" fill="hold" nodeType="afterGroup">
                            <p:stCondLst>
                              <p:cond delay="9340"/>
                            </p:stCondLst>
                            <p:childTnLst>
                              <p:par>
                                <p:cTn id="29" presetID="3" presetClass="entr" presetSubtype="10" fill="hold" grpId="0" nodeType="afterEffect">
                                  <p:stCondLst>
                                    <p:cond delay="0"/>
                                  </p:stCondLst>
                                  <p:childTnLst>
                                    <p:set>
                                      <p:cBhvr>
                                        <p:cTn id="30" dur="1" fill="hold">
                                          <p:stCondLst>
                                            <p:cond delay="0"/>
                                          </p:stCondLst>
                                        </p:cTn>
                                        <p:tgtEl>
                                          <p:spTgt spid="129028"/>
                                        </p:tgtEl>
                                        <p:attrNameLst>
                                          <p:attrName>style.visibility</p:attrName>
                                        </p:attrNameLst>
                                      </p:cBhvr>
                                      <p:to>
                                        <p:strVal val="visible"/>
                                      </p:to>
                                    </p:set>
                                    <p:animEffect transition="in" filter="blinds(horizontal)">
                                      <p:cBhvr>
                                        <p:cTn id="31" dur="500"/>
                                        <p:tgtEl>
                                          <p:spTgt spid="129028"/>
                                        </p:tgtEl>
                                      </p:cBhvr>
                                    </p:animEffect>
                                  </p:childTnLst>
                                </p:cTn>
                              </p:par>
                            </p:childTnLst>
                          </p:cTn>
                        </p:par>
                        <p:par>
                          <p:cTn id="32" fill="hold">
                            <p:stCondLst>
                              <p:cond delay="9840"/>
                            </p:stCondLst>
                            <p:childTnLst>
                              <p:par>
                                <p:cTn id="33" presetID="21"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8)">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animBg="1"/>
      <p:bldP spid="129028" grpId="0" animBg="1"/>
      <p:bldP spid="129029" grpId="0"/>
      <p:bldP spid="12903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Q25C</a:t>
            </a:r>
          </a:p>
        </p:txBody>
      </p:sp>
      <p:sp>
        <p:nvSpPr>
          <p:cNvPr id="130051" name="Rectangle 3"/>
          <p:cNvSpPr>
            <a:spLocks noChangeArrowheads="1"/>
          </p:cNvSpPr>
          <p:nvPr/>
        </p:nvSpPr>
        <p:spPr bwMode="auto">
          <a:xfrm>
            <a:off x="1143000" y="2133600"/>
            <a:ext cx="6629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A public body may not impose such conditions.  Doing so constitutes a denial.</a:t>
            </a:r>
          </a:p>
        </p:txBody>
      </p:sp>
      <p:sp>
        <p:nvSpPr>
          <p:cNvPr id="13005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72709"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271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72711"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ext Box 4"/>
          <p:cNvSpPr txBox="1">
            <a:spLocks noChangeArrowheads="1"/>
          </p:cNvSpPr>
          <p:nvPr/>
        </p:nvSpPr>
        <p:spPr bwMode="auto">
          <a:xfrm>
            <a:off x="838200" y="609600"/>
            <a:ext cx="7620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n-US" altLang="en-US" dirty="0">
                <a:effectLst>
                  <a:outerShdw blurRad="38100" dist="38100" dir="2700000" algn="tl">
                    <a:srgbClr val="FFFFFF"/>
                  </a:outerShdw>
                </a:effectLst>
                <a:latin typeface="Lucida Sans Unicode" pitchFamily="34" charset="0"/>
              </a:rPr>
              <a:t>Baker also states that since a decision to eliminate the force will “almost certainly result in a lawsuit,” she has asked the City Attorney Bob Faust, to attend the executive session.  Baker states that the presence of Faust also necessitates the executive session.</a:t>
            </a:r>
          </a:p>
          <a:p>
            <a:pPr>
              <a:spcBef>
                <a:spcPct val="50000"/>
              </a:spcBef>
              <a:defRPr/>
            </a:pPr>
            <a:endParaRPr lang="en-US" altLang="en-US" dirty="0"/>
          </a:p>
        </p:txBody>
      </p:sp>
      <p:pic>
        <p:nvPicPr>
          <p:cNvPr id="16896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892300"/>
            <a:ext cx="320417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wheel(8)">
                                      <p:cBhvr>
                                        <p:cTn id="7" dur="10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143000" y="1371600"/>
            <a:ext cx="6934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Can Schembechler ask for a written request, identification of the requester, and the intended use?</a:t>
            </a:r>
          </a:p>
        </p:txBody>
      </p:sp>
      <p:sp>
        <p:nvSpPr>
          <p:cNvPr id="132099" name="Text Box 3">
            <a:hlinkClick r:id="" action="ppaction://noaction">
              <a:snd r:embed="rId3" name="Wrngans1.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32100" name="Text Box 4">
            <a:hlinkClick r:id="" action="ppaction://noaction">
              <a:snd r:embed="rId5" name="Nosorry.wav"/>
            </a:hlinkClick>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32101"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 25</a:t>
            </a:r>
          </a:p>
        </p:txBody>
      </p:sp>
      <p:sp>
        <p:nvSpPr>
          <p:cNvPr id="132102" name="Text Box 6">
            <a:hlinkClick r:id="" action="ppaction://hlinkshowjump?jump=nextslide"/>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8"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00"/>
          <a:stretch/>
        </p:blipFill>
        <p:spPr bwMode="auto">
          <a:xfrm>
            <a:off x="2923562" y="2548094"/>
            <a:ext cx="3373075" cy="25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diamond/>
    <p:sndAc>
      <p:stSnd>
        <p:snd r:embed="rId2" name="Nxtques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fade">
                                      <p:cBhvr>
                                        <p:cTn id="7" dur="770" decel="100000"/>
                                        <p:tgtEl>
                                          <p:spTgt spid="132101"/>
                                        </p:tgtEl>
                                      </p:cBhvr>
                                    </p:animEffect>
                                    <p:animScale>
                                      <p:cBhvr>
                                        <p:cTn id="8" dur="770" decel="100000"/>
                                        <p:tgtEl>
                                          <p:spTgt spid="132101"/>
                                        </p:tgtEl>
                                      </p:cBhvr>
                                      <p:from x="10000" y="10000"/>
                                      <p:to x="200000" y="450000"/>
                                    </p:animScale>
                                    <p:animScale>
                                      <p:cBhvr>
                                        <p:cTn id="9" dur="1230" accel="100000" fill="hold">
                                          <p:stCondLst>
                                            <p:cond delay="770"/>
                                          </p:stCondLst>
                                        </p:cTn>
                                        <p:tgtEl>
                                          <p:spTgt spid="132101"/>
                                        </p:tgtEl>
                                      </p:cBhvr>
                                      <p:from x="200000" y="450000"/>
                                      <p:to x="100000" y="100000"/>
                                    </p:animScale>
                                    <p:set>
                                      <p:cBhvr>
                                        <p:cTn id="10" dur="770" fill="hold"/>
                                        <p:tgtEl>
                                          <p:spTgt spid="132101"/>
                                        </p:tgtEl>
                                        <p:attrNameLst>
                                          <p:attrName>ppt_x</p:attrName>
                                        </p:attrNameLst>
                                      </p:cBhvr>
                                      <p:to>
                                        <p:strVal val="(0.5)"/>
                                      </p:to>
                                    </p:set>
                                    <p:anim from="(0.5)" to="(#ppt_x)" calcmode="lin" valueType="num">
                                      <p:cBhvr>
                                        <p:cTn id="11" dur="1230" accel="100000" fill="hold">
                                          <p:stCondLst>
                                            <p:cond delay="770"/>
                                          </p:stCondLst>
                                        </p:cTn>
                                        <p:tgtEl>
                                          <p:spTgt spid="132101"/>
                                        </p:tgtEl>
                                        <p:attrNameLst>
                                          <p:attrName>ppt_x</p:attrName>
                                        </p:attrNameLst>
                                      </p:cBhvr>
                                    </p:anim>
                                    <p:set>
                                      <p:cBhvr>
                                        <p:cTn id="12" dur="770" fill="hold"/>
                                        <p:tgtEl>
                                          <p:spTgt spid="132101"/>
                                        </p:tgtEl>
                                        <p:attrNameLst>
                                          <p:attrName>ppt_y</p:attrName>
                                        </p:attrNameLst>
                                      </p:cBhvr>
                                      <p:to>
                                        <p:strVal val="(#ppt_y+0.4)"/>
                                      </p:to>
                                    </p:set>
                                    <p:anim from="(#ppt_y+0.4)" to="(#ppt_y)" calcmode="lin" valueType="num">
                                      <p:cBhvr>
                                        <p:cTn id="13" dur="1230" accel="100000" fill="hold">
                                          <p:stCondLst>
                                            <p:cond delay="770"/>
                                          </p:stCondLst>
                                        </p:cTn>
                                        <p:tgtEl>
                                          <p:spTgt spid="132101"/>
                                        </p:tgtEl>
                                        <p:attrNameLst>
                                          <p:attrName>ppt_y</p:attrName>
                                        </p:attrNameLst>
                                      </p:cBhvr>
                                    </p:anim>
                                  </p:childTnLst>
                                </p:cTn>
                              </p:par>
                            </p:childTnLst>
                          </p:cTn>
                        </p:par>
                        <p:par>
                          <p:cTn id="14" fill="hold" nodeType="afterGroup">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32098"/>
                                        </p:tgtEl>
                                        <p:attrNameLst>
                                          <p:attrName>style.visibility</p:attrName>
                                        </p:attrNameLst>
                                      </p:cBhvr>
                                      <p:to>
                                        <p:strVal val="visible"/>
                                      </p:to>
                                    </p:set>
                                    <p:anim calcmode="discrete" valueType="clr">
                                      <p:cBhvr override="childStyle">
                                        <p:cTn id="17" dur="80"/>
                                        <p:tgtEl>
                                          <p:spTgt spid="132098"/>
                                        </p:tgtEl>
                                        <p:attrNameLst>
                                          <p:attrName>style.color</p:attrName>
                                        </p:attrNameLst>
                                      </p:cBhvr>
                                      <p:tavLst>
                                        <p:tav tm="0">
                                          <p:val>
                                            <p:clrVal>
                                              <a:srgbClr val="FF9900"/>
                                            </p:clrVal>
                                          </p:val>
                                        </p:tav>
                                        <p:tav tm="50000">
                                          <p:val>
                                            <p:clrVal>
                                              <a:schemeClr val="accent1"/>
                                            </p:clrVal>
                                          </p:val>
                                        </p:tav>
                                      </p:tavLst>
                                    </p:anim>
                                    <p:anim calcmode="discrete" valueType="clr">
                                      <p:cBhvr>
                                        <p:cTn id="18" dur="80"/>
                                        <p:tgtEl>
                                          <p:spTgt spid="132098"/>
                                        </p:tgtEl>
                                        <p:attrNameLst>
                                          <p:attrName>fillcolor</p:attrName>
                                        </p:attrNameLst>
                                      </p:cBhvr>
                                      <p:tavLst>
                                        <p:tav tm="0">
                                          <p:val>
                                            <p:clrVal>
                                              <a:schemeClr val="accent2"/>
                                            </p:clrVal>
                                          </p:val>
                                        </p:tav>
                                        <p:tav tm="50000">
                                          <p:val>
                                            <p:clrVal>
                                              <a:schemeClr val="hlink"/>
                                            </p:clrVal>
                                          </p:val>
                                        </p:tav>
                                      </p:tavLst>
                                    </p:anim>
                                    <p:set>
                                      <p:cBhvr>
                                        <p:cTn id="19" dur="80"/>
                                        <p:tgtEl>
                                          <p:spTgt spid="132098"/>
                                        </p:tgtEl>
                                        <p:attrNameLst>
                                          <p:attrName>fill.type</p:attrName>
                                        </p:attrNameLst>
                                      </p:cBhvr>
                                      <p:to>
                                        <p:strVal val="solid"/>
                                      </p:to>
                                    </p:set>
                                  </p:childTnLst>
                                </p:cTn>
                              </p:par>
                            </p:childTnLst>
                          </p:cTn>
                        </p:par>
                        <p:par>
                          <p:cTn id="20" fill="hold" nodeType="afterGroup">
                            <p:stCondLst>
                              <p:cond delay="5400"/>
                            </p:stCondLst>
                            <p:childTnLst>
                              <p:par>
                                <p:cTn id="21" presetID="4" presetClass="entr" presetSubtype="16" fill="hold" grpId="0" nodeType="afterEffect">
                                  <p:stCondLst>
                                    <p:cond delay="0"/>
                                  </p:stCondLst>
                                  <p:childTnLst>
                                    <p:set>
                                      <p:cBhvr>
                                        <p:cTn id="22" dur="1" fill="hold">
                                          <p:stCondLst>
                                            <p:cond delay="0"/>
                                          </p:stCondLst>
                                        </p:cTn>
                                        <p:tgtEl>
                                          <p:spTgt spid="132102"/>
                                        </p:tgtEl>
                                        <p:attrNameLst>
                                          <p:attrName>style.visibility</p:attrName>
                                        </p:attrNameLst>
                                      </p:cBhvr>
                                      <p:to>
                                        <p:strVal val="visible"/>
                                      </p:to>
                                    </p:set>
                                    <p:animEffect transition="in" filter="box(in)">
                                      <p:cBhvr>
                                        <p:cTn id="23" dur="500"/>
                                        <p:tgtEl>
                                          <p:spTgt spid="132102"/>
                                        </p:tgtEl>
                                      </p:cBhvr>
                                    </p:animEffect>
                                  </p:childTnLst>
                                </p:cTn>
                              </p:par>
                            </p:childTnLst>
                          </p:cTn>
                        </p:par>
                        <p:par>
                          <p:cTn id="24" fill="hold" nodeType="afterGroup">
                            <p:stCondLst>
                              <p:cond delay="5900"/>
                            </p:stCondLst>
                            <p:childTnLst>
                              <p:par>
                                <p:cTn id="25" presetID="8" presetClass="entr" presetSubtype="16" fill="hold" grpId="0" nodeType="afterEffect">
                                  <p:stCondLst>
                                    <p:cond delay="0"/>
                                  </p:stCondLst>
                                  <p:childTnLst>
                                    <p:set>
                                      <p:cBhvr>
                                        <p:cTn id="26" dur="1" fill="hold">
                                          <p:stCondLst>
                                            <p:cond delay="0"/>
                                          </p:stCondLst>
                                        </p:cTn>
                                        <p:tgtEl>
                                          <p:spTgt spid="132099"/>
                                        </p:tgtEl>
                                        <p:attrNameLst>
                                          <p:attrName>style.visibility</p:attrName>
                                        </p:attrNameLst>
                                      </p:cBhvr>
                                      <p:to>
                                        <p:strVal val="visible"/>
                                      </p:to>
                                    </p:set>
                                    <p:animEffect transition="in" filter="diamond(in)">
                                      <p:cBhvr>
                                        <p:cTn id="27" dur="2000"/>
                                        <p:tgtEl>
                                          <p:spTgt spid="132099"/>
                                        </p:tgtEl>
                                      </p:cBhvr>
                                    </p:animEffect>
                                  </p:childTnLst>
                                </p:cTn>
                              </p:par>
                            </p:childTnLst>
                          </p:cTn>
                        </p:par>
                        <p:par>
                          <p:cTn id="28" fill="hold" nodeType="afterGroup">
                            <p:stCondLst>
                              <p:cond delay="7900"/>
                            </p:stCondLst>
                            <p:childTnLst>
                              <p:par>
                                <p:cTn id="29" presetID="3" presetClass="entr" presetSubtype="10" fill="hold" grpId="0" nodeType="afterEffect">
                                  <p:stCondLst>
                                    <p:cond delay="0"/>
                                  </p:stCondLst>
                                  <p:childTnLst>
                                    <p:set>
                                      <p:cBhvr>
                                        <p:cTn id="30" dur="1" fill="hold">
                                          <p:stCondLst>
                                            <p:cond delay="0"/>
                                          </p:stCondLst>
                                        </p:cTn>
                                        <p:tgtEl>
                                          <p:spTgt spid="132100"/>
                                        </p:tgtEl>
                                        <p:attrNameLst>
                                          <p:attrName>style.visibility</p:attrName>
                                        </p:attrNameLst>
                                      </p:cBhvr>
                                      <p:to>
                                        <p:strVal val="visible"/>
                                      </p:to>
                                    </p:set>
                                    <p:animEffect transition="in" filter="blinds(horizontal)">
                                      <p:cBhvr>
                                        <p:cTn id="31" dur="500"/>
                                        <p:tgtEl>
                                          <p:spTgt spid="132100"/>
                                        </p:tgtEl>
                                      </p:cBhvr>
                                    </p:animEffect>
                                  </p:childTnLst>
                                </p:cTn>
                              </p:par>
                            </p:childTnLst>
                          </p:cTn>
                        </p:par>
                        <p:par>
                          <p:cTn id="32" fill="hold">
                            <p:stCondLst>
                              <p:cond delay="8400"/>
                            </p:stCondLst>
                            <p:childTnLst>
                              <p:par>
                                <p:cTn id="33" presetID="21"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8)">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animBg="1"/>
      <p:bldP spid="132100" grpId="0" animBg="1"/>
      <p:bldP spid="132101" grpId="0"/>
      <p:bldP spid="132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Q26C</a:t>
            </a:r>
          </a:p>
        </p:txBody>
      </p:sp>
      <p:sp>
        <p:nvSpPr>
          <p:cNvPr id="133123"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Maybe</a:t>
            </a:r>
          </a:p>
          <a:p>
            <a:pPr algn="just" eaLnBrk="1" hangingPunct="1">
              <a:defRPr/>
            </a:pPr>
            <a:r>
              <a:rPr lang="en-US" altLang="en-US" sz="2000" smtClean="0">
                <a:latin typeface="Lucida Sans Unicode" pitchFamily="34" charset="0"/>
              </a:rPr>
              <a:t>Schembechler can ask for that information only if he informs the requester of his right not to provide that information and only if production of that information would assist the public body in locating or producing the record.</a:t>
            </a:r>
          </a:p>
        </p:txBody>
      </p:sp>
      <p:sp>
        <p:nvSpPr>
          <p:cNvPr id="13312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74757"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475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74759"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Schembechler informs Brey that he will charge 10¢ per page for copies, plus an “overhead” charge to compensate for his time.  Is that permissible?</a:t>
            </a:r>
          </a:p>
        </p:txBody>
      </p:sp>
      <p:sp>
        <p:nvSpPr>
          <p:cNvPr id="135171" name="Text Box 3">
            <a:hlinkClick r:id="" action="ppaction://noaction">
              <a:snd r:embed="rId3" name="ThatsInCorrect1.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35172"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35173" name="Rectangle 5"/>
          <p:cNvSpPr>
            <a:spLocks noGrp="1" noChangeArrowheads="1"/>
          </p:cNvSpPr>
          <p:nvPr>
            <p:ph type="title"/>
          </p:nvPr>
        </p:nvSpPr>
        <p:spPr/>
        <p:txBody>
          <a:bodyPr/>
          <a:lstStyle/>
          <a:p>
            <a:pPr eaLnBrk="1" hangingPunct="1">
              <a:defRPr/>
            </a:pPr>
            <a:r>
              <a:rPr lang="en-US" altLang="en-US" sz="4800" dirty="0" smtClean="0">
                <a:solidFill>
                  <a:srgbClr val="6699FF"/>
                </a:solidFill>
                <a:latin typeface="Monotype Corsiva" pitchFamily="66" charset="0"/>
              </a:rPr>
              <a:t>Question 26</a:t>
            </a:r>
          </a:p>
        </p:txBody>
      </p:sp>
      <p:sp>
        <p:nvSpPr>
          <p:cNvPr id="135174" name="Text Box 6">
            <a:hlinkClick r:id="" action="ppaction://noaction">
              <a:snd r:embed="rId5" name="Nosorry.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29931" y="2933700"/>
            <a:ext cx="1474937" cy="22098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00"/>
          <a:stretch/>
        </p:blipFill>
        <p:spPr bwMode="auto">
          <a:xfrm>
            <a:off x="2171410" y="3276600"/>
            <a:ext cx="2400590" cy="179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pull dir="r"/>
    <p:sndAc>
      <p:stSnd>
        <p:snd r:embed="rId2" name="Answ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fade">
                                      <p:cBhvr>
                                        <p:cTn id="7" dur="1000"/>
                                        <p:tgtEl>
                                          <p:spTgt spid="135173"/>
                                        </p:tgtEl>
                                      </p:cBhvr>
                                    </p:animEffect>
                                    <p:anim calcmode="lin" valueType="num">
                                      <p:cBhvr>
                                        <p:cTn id="8" dur="1000" fill="hold"/>
                                        <p:tgtEl>
                                          <p:spTgt spid="135173"/>
                                        </p:tgtEl>
                                        <p:attrNameLst>
                                          <p:attrName>ppt_x</p:attrName>
                                        </p:attrNameLst>
                                      </p:cBhvr>
                                      <p:tavLst>
                                        <p:tav tm="0">
                                          <p:val>
                                            <p:strVal val="#ppt_x"/>
                                          </p:val>
                                        </p:tav>
                                        <p:tav tm="100000">
                                          <p:val>
                                            <p:strVal val="#ppt_x"/>
                                          </p:val>
                                        </p:tav>
                                      </p:tavLst>
                                    </p:anim>
                                    <p:anim calcmode="lin" valueType="num">
                                      <p:cBhvr>
                                        <p:cTn id="9" dur="900" decel="100000" fill="hold"/>
                                        <p:tgtEl>
                                          <p:spTgt spid="13517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517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5170"/>
                                        </p:tgtEl>
                                        <p:attrNameLst>
                                          <p:attrName>style.visibility</p:attrName>
                                        </p:attrNameLst>
                                      </p:cBhvr>
                                      <p:to>
                                        <p:strVal val="visible"/>
                                      </p:to>
                                    </p:set>
                                    <p:anim calcmode="discrete" valueType="clr">
                                      <p:cBhvr override="childStyle">
                                        <p:cTn id="14" dur="80"/>
                                        <p:tgtEl>
                                          <p:spTgt spid="135170"/>
                                        </p:tgtEl>
                                        <p:attrNameLst>
                                          <p:attrName>style.color</p:attrName>
                                        </p:attrNameLst>
                                      </p:cBhvr>
                                      <p:tavLst>
                                        <p:tav tm="0">
                                          <p:val>
                                            <p:clrVal>
                                              <a:srgbClr val="FF9900"/>
                                            </p:clrVal>
                                          </p:val>
                                        </p:tav>
                                        <p:tav tm="50000">
                                          <p:val>
                                            <p:clrVal>
                                              <a:schemeClr val="accent1"/>
                                            </p:clrVal>
                                          </p:val>
                                        </p:tav>
                                      </p:tavLst>
                                    </p:anim>
                                    <p:anim calcmode="discrete" valueType="clr">
                                      <p:cBhvr>
                                        <p:cTn id="15" dur="80"/>
                                        <p:tgtEl>
                                          <p:spTgt spid="135170"/>
                                        </p:tgtEl>
                                        <p:attrNameLst>
                                          <p:attrName>fillcolor</p:attrName>
                                        </p:attrNameLst>
                                      </p:cBhvr>
                                      <p:tavLst>
                                        <p:tav tm="0">
                                          <p:val>
                                            <p:clrVal>
                                              <a:schemeClr val="accent2"/>
                                            </p:clrVal>
                                          </p:val>
                                        </p:tav>
                                        <p:tav tm="50000">
                                          <p:val>
                                            <p:clrVal>
                                              <a:schemeClr val="hlink"/>
                                            </p:clrVal>
                                          </p:val>
                                        </p:tav>
                                      </p:tavLst>
                                    </p:anim>
                                    <p:set>
                                      <p:cBhvr>
                                        <p:cTn id="16" dur="80"/>
                                        <p:tgtEl>
                                          <p:spTgt spid="135170"/>
                                        </p:tgtEl>
                                        <p:attrNameLst>
                                          <p:attrName>fill.type</p:attrName>
                                        </p:attrNameLst>
                                      </p:cBhvr>
                                      <p:to>
                                        <p:strVal val="solid"/>
                                      </p:to>
                                    </p:set>
                                  </p:childTnLst>
                                </p:cTn>
                              </p:par>
                            </p:childTnLst>
                          </p:cTn>
                        </p:par>
                        <p:par>
                          <p:cTn id="17" fill="hold" nodeType="afterGroup">
                            <p:stCondLst>
                              <p:cond delay="5920"/>
                            </p:stCondLst>
                            <p:childTnLst>
                              <p:par>
                                <p:cTn id="18" presetID="4" presetClass="entr" presetSubtype="16" fill="hold" grpId="0" nodeType="afterEffect">
                                  <p:stCondLst>
                                    <p:cond delay="0"/>
                                  </p:stCondLst>
                                  <p:childTnLst>
                                    <p:set>
                                      <p:cBhvr>
                                        <p:cTn id="19" dur="1" fill="hold">
                                          <p:stCondLst>
                                            <p:cond delay="0"/>
                                          </p:stCondLst>
                                        </p:cTn>
                                        <p:tgtEl>
                                          <p:spTgt spid="135174"/>
                                        </p:tgtEl>
                                        <p:attrNameLst>
                                          <p:attrName>style.visibility</p:attrName>
                                        </p:attrNameLst>
                                      </p:cBhvr>
                                      <p:to>
                                        <p:strVal val="visible"/>
                                      </p:to>
                                    </p:set>
                                    <p:animEffect transition="in" filter="box(in)">
                                      <p:cBhvr>
                                        <p:cTn id="20" dur="500"/>
                                        <p:tgtEl>
                                          <p:spTgt spid="135174"/>
                                        </p:tgtEl>
                                      </p:cBhvr>
                                    </p:animEffect>
                                  </p:childTnLst>
                                </p:cTn>
                              </p:par>
                            </p:childTnLst>
                          </p:cTn>
                        </p:par>
                        <p:par>
                          <p:cTn id="21" fill="hold" nodeType="afterGroup">
                            <p:stCondLst>
                              <p:cond delay="6420"/>
                            </p:stCondLst>
                            <p:childTnLst>
                              <p:par>
                                <p:cTn id="22" presetID="8" presetClass="entr" presetSubtype="16" fill="hold" grpId="0" nodeType="afterEffect">
                                  <p:stCondLst>
                                    <p:cond delay="0"/>
                                  </p:stCondLst>
                                  <p:childTnLst>
                                    <p:set>
                                      <p:cBhvr>
                                        <p:cTn id="23" dur="1" fill="hold">
                                          <p:stCondLst>
                                            <p:cond delay="0"/>
                                          </p:stCondLst>
                                        </p:cTn>
                                        <p:tgtEl>
                                          <p:spTgt spid="135171"/>
                                        </p:tgtEl>
                                        <p:attrNameLst>
                                          <p:attrName>style.visibility</p:attrName>
                                        </p:attrNameLst>
                                      </p:cBhvr>
                                      <p:to>
                                        <p:strVal val="visible"/>
                                      </p:to>
                                    </p:set>
                                    <p:animEffect transition="in" filter="diamond(in)">
                                      <p:cBhvr>
                                        <p:cTn id="24" dur="2000"/>
                                        <p:tgtEl>
                                          <p:spTgt spid="135171"/>
                                        </p:tgtEl>
                                      </p:cBhvr>
                                    </p:animEffect>
                                  </p:childTnLst>
                                </p:cTn>
                              </p:par>
                            </p:childTnLst>
                          </p:cTn>
                        </p:par>
                        <p:par>
                          <p:cTn id="25" fill="hold" nodeType="afterGroup">
                            <p:stCondLst>
                              <p:cond delay="8420"/>
                            </p:stCondLst>
                            <p:childTnLst>
                              <p:par>
                                <p:cTn id="26" presetID="3" presetClass="entr" presetSubtype="10" fill="hold" grpId="0" nodeType="afterEffect">
                                  <p:stCondLst>
                                    <p:cond delay="0"/>
                                  </p:stCondLst>
                                  <p:childTnLst>
                                    <p:set>
                                      <p:cBhvr>
                                        <p:cTn id="27" dur="1" fill="hold">
                                          <p:stCondLst>
                                            <p:cond delay="0"/>
                                          </p:stCondLst>
                                        </p:cTn>
                                        <p:tgtEl>
                                          <p:spTgt spid="135172"/>
                                        </p:tgtEl>
                                        <p:attrNameLst>
                                          <p:attrName>style.visibility</p:attrName>
                                        </p:attrNameLst>
                                      </p:cBhvr>
                                      <p:to>
                                        <p:strVal val="visible"/>
                                      </p:to>
                                    </p:set>
                                    <p:animEffect transition="in" filter="blinds(horizontal)">
                                      <p:cBhvr>
                                        <p:cTn id="28" dur="500"/>
                                        <p:tgtEl>
                                          <p:spTgt spid="135172"/>
                                        </p:tgtEl>
                                      </p:cBhvr>
                                    </p:animEffect>
                                  </p:childTnLst>
                                </p:cTn>
                              </p:par>
                            </p:childTnLst>
                          </p:cTn>
                        </p:par>
                        <p:par>
                          <p:cTn id="29" fill="hold">
                            <p:stCondLst>
                              <p:cond delay="8920"/>
                            </p:stCondLst>
                            <p:childTnLst>
                              <p:par>
                                <p:cTn id="30" presetID="21"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8)">
                                      <p:cBhvr>
                                        <p:cTn id="32" dur="1000"/>
                                        <p:tgtEl>
                                          <p:spTgt spid="12"/>
                                        </p:tgtEl>
                                      </p:cBhvr>
                                    </p:animEffect>
                                  </p:childTnLst>
                                </p:cTn>
                              </p:par>
                            </p:childTnLst>
                          </p:cTn>
                        </p:par>
                        <p:par>
                          <p:cTn id="33" fill="hold">
                            <p:stCondLst>
                              <p:cond delay="9920"/>
                            </p:stCondLst>
                            <p:childTnLst>
                              <p:par>
                                <p:cTn id="34" presetID="21"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8)">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animBg="1"/>
      <p:bldP spid="135172" grpId="0" animBg="1"/>
      <p:bldP spid="135173" grpId="0"/>
      <p:bldP spid="13517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Q27C</a:t>
            </a:r>
          </a:p>
        </p:txBody>
      </p:sp>
      <p:sp>
        <p:nvSpPr>
          <p:cNvPr id="136195"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A public office can only charge for the actual cost of copies.</a:t>
            </a:r>
          </a:p>
        </p:txBody>
      </p:sp>
      <p:sp>
        <p:nvSpPr>
          <p:cNvPr id="136196"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7680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680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7680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143000" y="1371600"/>
            <a:ext cx="6781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If </a:t>
            </a:r>
            <a:r>
              <a:rPr lang="en-US" altLang="en-US" sz="2800" dirty="0" err="1" smtClean="0">
                <a:latin typeface="Times New Roman" pitchFamily="18" charset="0"/>
              </a:rPr>
              <a:t>Brey</a:t>
            </a:r>
            <a:r>
              <a:rPr lang="en-US" altLang="en-US" sz="2800" dirty="0" smtClean="0">
                <a:latin typeface="Times New Roman" pitchFamily="18" charset="0"/>
              </a:rPr>
              <a:t> asks for </a:t>
            </a:r>
            <a:r>
              <a:rPr lang="en-US" altLang="en-US" sz="2800" dirty="0" err="1" smtClean="0">
                <a:latin typeface="Times New Roman" pitchFamily="18" charset="0"/>
              </a:rPr>
              <a:t>Schembechler</a:t>
            </a:r>
            <a:r>
              <a:rPr lang="en-US" altLang="en-US" sz="2800" dirty="0" smtClean="0">
                <a:latin typeface="Times New Roman" pitchFamily="18" charset="0"/>
              </a:rPr>
              <a:t> to e-mail the records, must </a:t>
            </a:r>
            <a:r>
              <a:rPr lang="en-US" altLang="en-US" sz="2800" dirty="0" err="1" smtClean="0">
                <a:latin typeface="Times New Roman" pitchFamily="18" charset="0"/>
              </a:rPr>
              <a:t>Schembechler</a:t>
            </a:r>
            <a:r>
              <a:rPr lang="en-US" altLang="en-US" sz="2800" dirty="0" smtClean="0">
                <a:latin typeface="Times New Roman" pitchFamily="18" charset="0"/>
              </a:rPr>
              <a:t> do so?</a:t>
            </a:r>
          </a:p>
        </p:txBody>
      </p:sp>
      <p:sp>
        <p:nvSpPr>
          <p:cNvPr id="137219" name="Text Box 3">
            <a:hlinkClick r:id="" action="ppaction://noaction" highlightClick="1">
              <a:snd r:embed="rId3" name="Incorr1.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33"/>
                </a:solidFill>
                <a:effectLst>
                  <a:outerShdw blurRad="38100" dist="38100" dir="2700000" algn="tl">
                    <a:srgbClr val="000000"/>
                  </a:outerShdw>
                </a:effectLst>
                <a:latin typeface="Trebuchet MS" pitchFamily="34" charset="0"/>
              </a:rPr>
              <a:t>Yes</a:t>
            </a:r>
          </a:p>
        </p:txBody>
      </p:sp>
      <p:sp>
        <p:nvSpPr>
          <p:cNvPr id="137220" name="Text Box 4">
            <a:hlinkClick r:id="" action="ppaction://noaction">
              <a:snd r:embed="rId5" name="Incorr2.wav"/>
            </a:hlinkClick>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33"/>
                </a:solidFill>
                <a:effectLst>
                  <a:outerShdw blurRad="38100" dist="38100" dir="2700000" algn="tl">
                    <a:srgbClr val="000000"/>
                  </a:outerShdw>
                </a:effectLst>
                <a:latin typeface="Trebuchet MS" pitchFamily="34" charset="0"/>
              </a:rPr>
              <a:t>No</a:t>
            </a:r>
          </a:p>
        </p:txBody>
      </p:sp>
      <p:sp>
        <p:nvSpPr>
          <p:cNvPr id="137221" name="Rectangle 5"/>
          <p:cNvSpPr>
            <a:spLocks noGrp="1" noChangeArrowheads="1"/>
          </p:cNvSpPr>
          <p:nvPr>
            <p:ph type="title"/>
          </p:nvPr>
        </p:nvSpPr>
        <p:spPr/>
        <p:txBody>
          <a:bodyPr/>
          <a:lstStyle/>
          <a:p>
            <a:pPr eaLnBrk="1" hangingPunct="1">
              <a:defRPr/>
            </a:pPr>
            <a:r>
              <a:rPr lang="en-US" altLang="en-US" sz="4800" dirty="0" smtClean="0">
                <a:solidFill>
                  <a:srgbClr val="6699FF"/>
                </a:solidFill>
                <a:latin typeface="Monotype Corsiva" pitchFamily="66" charset="0"/>
              </a:rPr>
              <a:t>Question 27</a:t>
            </a:r>
          </a:p>
        </p:txBody>
      </p:sp>
      <p:sp>
        <p:nvSpPr>
          <p:cNvPr id="137222" name="Text Box 6">
            <a:hlinkClick r:id="" action="ppaction://hlinkshowjump?jump=nextslide"/>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63769" y="2405587"/>
            <a:ext cx="1790700" cy="2682887"/>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00"/>
          <a:stretch/>
        </p:blipFill>
        <p:spPr bwMode="auto">
          <a:xfrm>
            <a:off x="4267200" y="2483616"/>
            <a:ext cx="3373075" cy="25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wheel spokes="3"/>
    <p:sndAc>
      <p:stSnd>
        <p:snd r:embed="rId2" name="Anthrqu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7221"/>
                                        </p:tgtEl>
                                        <p:attrNameLst>
                                          <p:attrName>style.visibility</p:attrName>
                                        </p:attrNameLst>
                                      </p:cBhvr>
                                      <p:to>
                                        <p:strVal val="visible"/>
                                      </p:to>
                                    </p:set>
                                    <p:anim calcmode="lin" valueType="num">
                                      <p:cBhvr>
                                        <p:cTn id="7" dur="1000" fill="hold"/>
                                        <p:tgtEl>
                                          <p:spTgt spid="137221"/>
                                        </p:tgtEl>
                                        <p:attrNameLst>
                                          <p:attrName>ppt_w</p:attrName>
                                        </p:attrNameLst>
                                      </p:cBhvr>
                                      <p:tavLst>
                                        <p:tav tm="0">
                                          <p:val>
                                            <p:fltVal val="0"/>
                                          </p:val>
                                        </p:tav>
                                        <p:tav tm="100000">
                                          <p:val>
                                            <p:strVal val="#ppt_w"/>
                                          </p:val>
                                        </p:tav>
                                      </p:tavLst>
                                    </p:anim>
                                    <p:anim calcmode="lin" valueType="num">
                                      <p:cBhvr>
                                        <p:cTn id="8" dur="1000" fill="hold"/>
                                        <p:tgtEl>
                                          <p:spTgt spid="137221"/>
                                        </p:tgtEl>
                                        <p:attrNameLst>
                                          <p:attrName>ppt_h</p:attrName>
                                        </p:attrNameLst>
                                      </p:cBhvr>
                                      <p:tavLst>
                                        <p:tav tm="0">
                                          <p:val>
                                            <p:fltVal val="0"/>
                                          </p:val>
                                        </p:tav>
                                        <p:tav tm="100000">
                                          <p:val>
                                            <p:strVal val="#ppt_h"/>
                                          </p:val>
                                        </p:tav>
                                      </p:tavLst>
                                    </p:anim>
                                    <p:anim calcmode="lin" valueType="num">
                                      <p:cBhvr>
                                        <p:cTn id="9" dur="1000" fill="hold"/>
                                        <p:tgtEl>
                                          <p:spTgt spid="137221"/>
                                        </p:tgtEl>
                                        <p:attrNameLst>
                                          <p:attrName>style.rotation</p:attrName>
                                        </p:attrNameLst>
                                      </p:cBhvr>
                                      <p:tavLst>
                                        <p:tav tm="0">
                                          <p:val>
                                            <p:fltVal val="90"/>
                                          </p:val>
                                        </p:tav>
                                        <p:tav tm="100000">
                                          <p:val>
                                            <p:fltVal val="0"/>
                                          </p:val>
                                        </p:tav>
                                      </p:tavLst>
                                    </p:anim>
                                    <p:animEffect transition="in" filter="fade">
                                      <p:cBhvr>
                                        <p:cTn id="10" dur="1000"/>
                                        <p:tgtEl>
                                          <p:spTgt spid="137221"/>
                                        </p:tgtEl>
                                      </p:cBhvr>
                                    </p:animEffect>
                                  </p:childTnLst>
                                </p:cTn>
                              </p:par>
                            </p:childTnLst>
                          </p:cTn>
                        </p:par>
                        <p:par>
                          <p:cTn id="11" fill="hold" nodeType="afterGroup">
                            <p:stCondLst>
                              <p:cond delay="145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7218"/>
                                        </p:tgtEl>
                                        <p:attrNameLst>
                                          <p:attrName>style.visibility</p:attrName>
                                        </p:attrNameLst>
                                      </p:cBhvr>
                                      <p:to>
                                        <p:strVal val="visible"/>
                                      </p:to>
                                    </p:set>
                                    <p:anim calcmode="discrete" valueType="clr">
                                      <p:cBhvr override="childStyle">
                                        <p:cTn id="14" dur="80"/>
                                        <p:tgtEl>
                                          <p:spTgt spid="137218"/>
                                        </p:tgtEl>
                                        <p:attrNameLst>
                                          <p:attrName>style.color</p:attrName>
                                        </p:attrNameLst>
                                      </p:cBhvr>
                                      <p:tavLst>
                                        <p:tav tm="0">
                                          <p:val>
                                            <p:clrVal>
                                              <a:srgbClr val="FF9900"/>
                                            </p:clrVal>
                                          </p:val>
                                        </p:tav>
                                        <p:tav tm="50000">
                                          <p:val>
                                            <p:clrVal>
                                              <a:schemeClr val="accent1"/>
                                            </p:clrVal>
                                          </p:val>
                                        </p:tav>
                                      </p:tavLst>
                                    </p:anim>
                                    <p:anim calcmode="discrete" valueType="clr">
                                      <p:cBhvr>
                                        <p:cTn id="15" dur="80"/>
                                        <p:tgtEl>
                                          <p:spTgt spid="137218"/>
                                        </p:tgtEl>
                                        <p:attrNameLst>
                                          <p:attrName>fillcolor</p:attrName>
                                        </p:attrNameLst>
                                      </p:cBhvr>
                                      <p:tavLst>
                                        <p:tav tm="0">
                                          <p:val>
                                            <p:clrVal>
                                              <a:schemeClr val="accent2"/>
                                            </p:clrVal>
                                          </p:val>
                                        </p:tav>
                                        <p:tav tm="50000">
                                          <p:val>
                                            <p:clrVal>
                                              <a:schemeClr val="hlink"/>
                                            </p:clrVal>
                                          </p:val>
                                        </p:tav>
                                      </p:tavLst>
                                    </p:anim>
                                    <p:set>
                                      <p:cBhvr>
                                        <p:cTn id="16" dur="80"/>
                                        <p:tgtEl>
                                          <p:spTgt spid="137218"/>
                                        </p:tgtEl>
                                        <p:attrNameLst>
                                          <p:attrName>fill.type</p:attrName>
                                        </p:attrNameLst>
                                      </p:cBhvr>
                                      <p:to>
                                        <p:strVal val="solid"/>
                                      </p:to>
                                    </p:set>
                                  </p:childTnLst>
                                </p:cTn>
                              </p:par>
                            </p:childTnLst>
                          </p:cTn>
                        </p:par>
                        <p:par>
                          <p:cTn id="17" fill="hold" nodeType="afterGroup">
                            <p:stCondLst>
                              <p:cond delay="4090"/>
                            </p:stCondLst>
                            <p:childTnLst>
                              <p:par>
                                <p:cTn id="18" presetID="4" presetClass="entr" presetSubtype="16" fill="hold" grpId="0" nodeType="afterEffect">
                                  <p:stCondLst>
                                    <p:cond delay="0"/>
                                  </p:stCondLst>
                                  <p:childTnLst>
                                    <p:set>
                                      <p:cBhvr>
                                        <p:cTn id="19" dur="1" fill="hold">
                                          <p:stCondLst>
                                            <p:cond delay="0"/>
                                          </p:stCondLst>
                                        </p:cTn>
                                        <p:tgtEl>
                                          <p:spTgt spid="137222"/>
                                        </p:tgtEl>
                                        <p:attrNameLst>
                                          <p:attrName>style.visibility</p:attrName>
                                        </p:attrNameLst>
                                      </p:cBhvr>
                                      <p:to>
                                        <p:strVal val="visible"/>
                                      </p:to>
                                    </p:set>
                                    <p:animEffect transition="in" filter="box(in)">
                                      <p:cBhvr>
                                        <p:cTn id="20" dur="500"/>
                                        <p:tgtEl>
                                          <p:spTgt spid="137222"/>
                                        </p:tgtEl>
                                      </p:cBhvr>
                                    </p:animEffect>
                                  </p:childTnLst>
                                </p:cTn>
                              </p:par>
                            </p:childTnLst>
                          </p:cTn>
                        </p:par>
                        <p:par>
                          <p:cTn id="21" fill="hold" nodeType="afterGroup">
                            <p:stCondLst>
                              <p:cond delay="4590"/>
                            </p:stCondLst>
                            <p:childTnLst>
                              <p:par>
                                <p:cTn id="22" presetID="8" presetClass="entr" presetSubtype="16" fill="hold" grpId="0" nodeType="afterEffect">
                                  <p:stCondLst>
                                    <p:cond delay="0"/>
                                  </p:stCondLst>
                                  <p:childTnLst>
                                    <p:set>
                                      <p:cBhvr>
                                        <p:cTn id="23" dur="1" fill="hold">
                                          <p:stCondLst>
                                            <p:cond delay="0"/>
                                          </p:stCondLst>
                                        </p:cTn>
                                        <p:tgtEl>
                                          <p:spTgt spid="137219"/>
                                        </p:tgtEl>
                                        <p:attrNameLst>
                                          <p:attrName>style.visibility</p:attrName>
                                        </p:attrNameLst>
                                      </p:cBhvr>
                                      <p:to>
                                        <p:strVal val="visible"/>
                                      </p:to>
                                    </p:set>
                                    <p:animEffect transition="in" filter="diamond(in)">
                                      <p:cBhvr>
                                        <p:cTn id="24" dur="2000"/>
                                        <p:tgtEl>
                                          <p:spTgt spid="137219"/>
                                        </p:tgtEl>
                                      </p:cBhvr>
                                    </p:animEffect>
                                  </p:childTnLst>
                                </p:cTn>
                              </p:par>
                            </p:childTnLst>
                          </p:cTn>
                        </p:par>
                        <p:par>
                          <p:cTn id="25" fill="hold" nodeType="afterGroup">
                            <p:stCondLst>
                              <p:cond delay="6590"/>
                            </p:stCondLst>
                            <p:childTnLst>
                              <p:par>
                                <p:cTn id="26" presetID="3" presetClass="entr" presetSubtype="10" fill="hold" grpId="0" nodeType="afterEffect">
                                  <p:stCondLst>
                                    <p:cond delay="0"/>
                                  </p:stCondLst>
                                  <p:childTnLst>
                                    <p:set>
                                      <p:cBhvr>
                                        <p:cTn id="27" dur="1" fill="hold">
                                          <p:stCondLst>
                                            <p:cond delay="0"/>
                                          </p:stCondLst>
                                        </p:cTn>
                                        <p:tgtEl>
                                          <p:spTgt spid="137220"/>
                                        </p:tgtEl>
                                        <p:attrNameLst>
                                          <p:attrName>style.visibility</p:attrName>
                                        </p:attrNameLst>
                                      </p:cBhvr>
                                      <p:to>
                                        <p:strVal val="visible"/>
                                      </p:to>
                                    </p:set>
                                    <p:animEffect transition="in" filter="blinds(horizontal)">
                                      <p:cBhvr>
                                        <p:cTn id="28" dur="500"/>
                                        <p:tgtEl>
                                          <p:spTgt spid="137220"/>
                                        </p:tgtEl>
                                      </p:cBhvr>
                                    </p:animEffect>
                                  </p:childTnLst>
                                </p:cTn>
                              </p:par>
                            </p:childTnLst>
                          </p:cTn>
                        </p:par>
                        <p:par>
                          <p:cTn id="29" fill="hold">
                            <p:stCondLst>
                              <p:cond delay="7090"/>
                            </p:stCondLst>
                            <p:childTnLst>
                              <p:par>
                                <p:cTn id="30" presetID="21"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8)">
                                      <p:cBhvr>
                                        <p:cTn id="32" dur="1000"/>
                                        <p:tgtEl>
                                          <p:spTgt spid="12"/>
                                        </p:tgtEl>
                                      </p:cBhvr>
                                    </p:animEffect>
                                  </p:childTnLst>
                                </p:cTn>
                              </p:par>
                            </p:childTnLst>
                          </p:cTn>
                        </p:par>
                        <p:par>
                          <p:cTn id="33" fill="hold">
                            <p:stCondLst>
                              <p:cond delay="8090"/>
                            </p:stCondLst>
                            <p:childTnLst>
                              <p:par>
                                <p:cTn id="34" presetID="21"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8)">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animBg="1"/>
      <p:bldP spid="137220" grpId="0" animBg="1"/>
      <p:bldP spid="137221" grpId="0"/>
      <p:bldP spid="13722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Q28C</a:t>
            </a:r>
          </a:p>
        </p:txBody>
      </p:sp>
      <p:sp>
        <p:nvSpPr>
          <p:cNvPr id="138243"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dirty="0" smtClean="0">
                <a:latin typeface="Lucida Sans Unicode" pitchFamily="34" charset="0"/>
              </a:rPr>
              <a:t>Answer: </a:t>
            </a:r>
            <a:r>
              <a:rPr lang="en-US" altLang="en-US" sz="2000" u="sng" dirty="0" smtClean="0">
                <a:solidFill>
                  <a:srgbClr val="00FF00"/>
                </a:solidFill>
                <a:effectLst>
                  <a:outerShdw blurRad="38100" dist="38100" dir="2700000" algn="tl">
                    <a:srgbClr val="000000"/>
                  </a:outerShdw>
                </a:effectLst>
                <a:latin typeface="Lucida Sans Unicode" pitchFamily="34" charset="0"/>
              </a:rPr>
              <a:t>Maybe</a:t>
            </a:r>
          </a:p>
          <a:p>
            <a:pPr algn="just" eaLnBrk="1" hangingPunct="1">
              <a:defRPr/>
            </a:pPr>
            <a:r>
              <a:rPr lang="en-US" altLang="en-US" sz="2000" dirty="0" smtClean="0">
                <a:latin typeface="Lucida Sans Unicode" pitchFamily="34" charset="0"/>
              </a:rPr>
              <a:t>If the Devine Police Department has e-mail capability it must comply with the request.</a:t>
            </a:r>
          </a:p>
        </p:txBody>
      </p:sp>
      <p:sp>
        <p:nvSpPr>
          <p:cNvPr id="138244"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7885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885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7885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Yescorr.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143000" y="1371600"/>
            <a:ext cx="701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Assume the Devine Police Department maintains a policy providing that public records are answered in 10 days.  Is such a policy permissible?</a:t>
            </a:r>
          </a:p>
        </p:txBody>
      </p:sp>
      <p:sp>
        <p:nvSpPr>
          <p:cNvPr id="139267" name="Text Box 3">
            <a:hlinkClick r:id="" action="ppaction://noaction">
              <a:snd r:embed="rId3" name="Nosorry.wav"/>
            </a:hlinkClick>
            <a:hlinkHover r:id="" action="ppaction://noaction" highlightClick="1">
              <a:snd r:embed="rId4" name="whoosh.wav"/>
            </a:hlinkHover>
          </p:cNvPr>
          <p:cNvSpPr txBox="1">
            <a:spLocks noChangeArrowheads="1"/>
          </p:cNvSpPr>
          <p:nvPr/>
        </p:nvSpPr>
        <p:spPr bwMode="auto">
          <a:xfrm>
            <a:off x="28194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39268" name="Text Box 4">
            <a:hlinkClick r:id="" action="ppaction://hlinkshowjump?jump=nextslide"/>
            <a:hlinkHover r:id="" action="ppaction://noaction" highlightClick="1">
              <a:snd r:embed="rId4" name="whoosh.wav"/>
            </a:hlinkHover>
          </p:cNvPr>
          <p:cNvSpPr txBox="1">
            <a:spLocks noChangeArrowheads="1"/>
          </p:cNvSpPr>
          <p:nvPr/>
        </p:nvSpPr>
        <p:spPr bwMode="auto">
          <a:xfrm>
            <a:off x="4038600" y="52578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39269"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 28</a:t>
            </a:r>
          </a:p>
        </p:txBody>
      </p:sp>
      <p:sp>
        <p:nvSpPr>
          <p:cNvPr id="139270" name="Text Box 6">
            <a:hlinkClick r:id="" action="ppaction://noaction">
              <a:snd r:embed="rId5" name="wawawawa.wav"/>
            </a:hlinkClick>
            <a:hlinkHover r:id="" action="ppaction://noaction" highlightClick="1">
              <a:snd r:embed="rId4" name="whoosh.wav"/>
            </a:hlinkHover>
          </p:cNvPr>
          <p:cNvSpPr txBox="1">
            <a:spLocks noChangeArrowheads="1"/>
          </p:cNvSpPr>
          <p:nvPr/>
        </p:nvSpPr>
        <p:spPr bwMode="auto">
          <a:xfrm>
            <a:off x="5257800" y="5257800"/>
            <a:ext cx="12192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wheel spokes="2"/>
    <p:sndAc>
      <p:stSnd>
        <p:snd r:embed="rId2" name="Answ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fade">
                                      <p:cBhvr>
                                        <p:cTn id="7" dur="1000"/>
                                        <p:tgtEl>
                                          <p:spTgt spid="139269"/>
                                        </p:tgtEl>
                                      </p:cBhvr>
                                    </p:animEffect>
                                    <p:anim calcmode="lin" valueType="num">
                                      <p:cBhvr>
                                        <p:cTn id="8" dur="1000" fill="hold"/>
                                        <p:tgtEl>
                                          <p:spTgt spid="139269"/>
                                        </p:tgtEl>
                                        <p:attrNameLst>
                                          <p:attrName>ppt_x</p:attrName>
                                        </p:attrNameLst>
                                      </p:cBhvr>
                                      <p:tavLst>
                                        <p:tav tm="0">
                                          <p:val>
                                            <p:strVal val="#ppt_x"/>
                                          </p:val>
                                        </p:tav>
                                        <p:tav tm="100000">
                                          <p:val>
                                            <p:strVal val="#ppt_x"/>
                                          </p:val>
                                        </p:tav>
                                      </p:tavLst>
                                    </p:anim>
                                    <p:anim calcmode="lin" valueType="num">
                                      <p:cBhvr>
                                        <p:cTn id="9" dur="900" decel="100000" fill="hold"/>
                                        <p:tgtEl>
                                          <p:spTgt spid="1392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269"/>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9266"/>
                                        </p:tgtEl>
                                        <p:attrNameLst>
                                          <p:attrName>style.visibility</p:attrName>
                                        </p:attrNameLst>
                                      </p:cBhvr>
                                      <p:to>
                                        <p:strVal val="visible"/>
                                      </p:to>
                                    </p:set>
                                    <p:anim calcmode="discrete" valueType="clr">
                                      <p:cBhvr override="childStyle">
                                        <p:cTn id="14" dur="80"/>
                                        <p:tgtEl>
                                          <p:spTgt spid="139266"/>
                                        </p:tgtEl>
                                        <p:attrNameLst>
                                          <p:attrName>style.color</p:attrName>
                                        </p:attrNameLst>
                                      </p:cBhvr>
                                      <p:tavLst>
                                        <p:tav tm="0">
                                          <p:val>
                                            <p:clrVal>
                                              <a:srgbClr val="FF9900"/>
                                            </p:clrVal>
                                          </p:val>
                                        </p:tav>
                                        <p:tav tm="50000">
                                          <p:val>
                                            <p:clrVal>
                                              <a:schemeClr val="accent1"/>
                                            </p:clrVal>
                                          </p:val>
                                        </p:tav>
                                      </p:tavLst>
                                    </p:anim>
                                    <p:anim calcmode="discrete" valueType="clr">
                                      <p:cBhvr>
                                        <p:cTn id="15" dur="80"/>
                                        <p:tgtEl>
                                          <p:spTgt spid="139266"/>
                                        </p:tgtEl>
                                        <p:attrNameLst>
                                          <p:attrName>fillcolor</p:attrName>
                                        </p:attrNameLst>
                                      </p:cBhvr>
                                      <p:tavLst>
                                        <p:tav tm="0">
                                          <p:val>
                                            <p:clrVal>
                                              <a:schemeClr val="accent2"/>
                                            </p:clrVal>
                                          </p:val>
                                        </p:tav>
                                        <p:tav tm="50000">
                                          <p:val>
                                            <p:clrVal>
                                              <a:schemeClr val="hlink"/>
                                            </p:clrVal>
                                          </p:val>
                                        </p:tav>
                                      </p:tavLst>
                                    </p:anim>
                                    <p:set>
                                      <p:cBhvr>
                                        <p:cTn id="16" dur="80"/>
                                        <p:tgtEl>
                                          <p:spTgt spid="139266"/>
                                        </p:tgtEl>
                                        <p:attrNameLst>
                                          <p:attrName>fill.type</p:attrName>
                                        </p:attrNameLst>
                                      </p:cBhvr>
                                      <p:to>
                                        <p:strVal val="solid"/>
                                      </p:to>
                                    </p:set>
                                  </p:childTnLst>
                                </p:cTn>
                              </p:par>
                            </p:childTnLst>
                          </p:cTn>
                        </p:par>
                        <p:par>
                          <p:cTn id="17" fill="hold" nodeType="afterGroup">
                            <p:stCondLst>
                              <p:cond delay="5760"/>
                            </p:stCondLst>
                            <p:childTnLst>
                              <p:par>
                                <p:cTn id="18" presetID="4" presetClass="entr" presetSubtype="16" fill="hold" grpId="0" nodeType="afterEffect">
                                  <p:stCondLst>
                                    <p:cond delay="0"/>
                                  </p:stCondLst>
                                  <p:childTnLst>
                                    <p:set>
                                      <p:cBhvr>
                                        <p:cTn id="19" dur="1" fill="hold">
                                          <p:stCondLst>
                                            <p:cond delay="0"/>
                                          </p:stCondLst>
                                        </p:cTn>
                                        <p:tgtEl>
                                          <p:spTgt spid="139270"/>
                                        </p:tgtEl>
                                        <p:attrNameLst>
                                          <p:attrName>style.visibility</p:attrName>
                                        </p:attrNameLst>
                                      </p:cBhvr>
                                      <p:to>
                                        <p:strVal val="visible"/>
                                      </p:to>
                                    </p:set>
                                    <p:animEffect transition="in" filter="box(in)">
                                      <p:cBhvr>
                                        <p:cTn id="20" dur="500"/>
                                        <p:tgtEl>
                                          <p:spTgt spid="139270"/>
                                        </p:tgtEl>
                                      </p:cBhvr>
                                    </p:animEffect>
                                  </p:childTnLst>
                                </p:cTn>
                              </p:par>
                            </p:childTnLst>
                          </p:cTn>
                        </p:par>
                        <p:par>
                          <p:cTn id="21" fill="hold" nodeType="afterGroup">
                            <p:stCondLst>
                              <p:cond delay="6260"/>
                            </p:stCondLst>
                            <p:childTnLst>
                              <p:par>
                                <p:cTn id="22" presetID="8" presetClass="entr" presetSubtype="16" fill="hold" grpId="0" nodeType="afterEffect">
                                  <p:stCondLst>
                                    <p:cond delay="0"/>
                                  </p:stCondLst>
                                  <p:childTnLst>
                                    <p:set>
                                      <p:cBhvr>
                                        <p:cTn id="23" dur="1" fill="hold">
                                          <p:stCondLst>
                                            <p:cond delay="0"/>
                                          </p:stCondLst>
                                        </p:cTn>
                                        <p:tgtEl>
                                          <p:spTgt spid="139267"/>
                                        </p:tgtEl>
                                        <p:attrNameLst>
                                          <p:attrName>style.visibility</p:attrName>
                                        </p:attrNameLst>
                                      </p:cBhvr>
                                      <p:to>
                                        <p:strVal val="visible"/>
                                      </p:to>
                                    </p:set>
                                    <p:animEffect transition="in" filter="diamond(in)">
                                      <p:cBhvr>
                                        <p:cTn id="24" dur="2000"/>
                                        <p:tgtEl>
                                          <p:spTgt spid="139267"/>
                                        </p:tgtEl>
                                      </p:cBhvr>
                                    </p:animEffect>
                                  </p:childTnLst>
                                </p:cTn>
                              </p:par>
                            </p:childTnLst>
                          </p:cTn>
                        </p:par>
                        <p:par>
                          <p:cTn id="25" fill="hold" nodeType="afterGroup">
                            <p:stCondLst>
                              <p:cond delay="8260"/>
                            </p:stCondLst>
                            <p:childTnLst>
                              <p:par>
                                <p:cTn id="26" presetID="3" presetClass="entr" presetSubtype="10" fill="hold" grpId="0" nodeType="afterEffect">
                                  <p:stCondLst>
                                    <p:cond delay="0"/>
                                  </p:stCondLst>
                                  <p:childTnLst>
                                    <p:set>
                                      <p:cBhvr>
                                        <p:cTn id="27" dur="1" fill="hold">
                                          <p:stCondLst>
                                            <p:cond delay="0"/>
                                          </p:stCondLst>
                                        </p:cTn>
                                        <p:tgtEl>
                                          <p:spTgt spid="139268"/>
                                        </p:tgtEl>
                                        <p:attrNameLst>
                                          <p:attrName>style.visibility</p:attrName>
                                        </p:attrNameLst>
                                      </p:cBhvr>
                                      <p:to>
                                        <p:strVal val="visible"/>
                                      </p:to>
                                    </p:set>
                                    <p:animEffect transition="in" filter="blinds(horizontal)">
                                      <p:cBhvr>
                                        <p:cTn id="28"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animBg="1"/>
      <p:bldP spid="139268" grpId="0" animBg="1"/>
      <p:bldP spid="139269" grpId="0"/>
      <p:bldP spid="13927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Q29C</a:t>
            </a:r>
          </a:p>
        </p:txBody>
      </p:sp>
      <p:sp>
        <p:nvSpPr>
          <p:cNvPr id="140291" name="Rectangle 3"/>
          <p:cNvSpPr>
            <a:spLocks noChangeArrowheads="1"/>
          </p:cNvSpPr>
          <p:nvPr/>
        </p:nvSpPr>
        <p:spPr bwMode="auto">
          <a:xfrm>
            <a:off x="1143000" y="2133600"/>
            <a:ext cx="6629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The Public Records Act requires prompt production.  A policy providing for a standard waiting period is not permitted.</a:t>
            </a:r>
          </a:p>
        </p:txBody>
      </p:sp>
      <p:sp>
        <p:nvSpPr>
          <p:cNvPr id="140292"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80901"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090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1.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If the Devine Police Department persists in refusing to produce the incident report and the 911 tape, could it be liable for statutory damages and attorney fees?</a:t>
            </a:r>
          </a:p>
        </p:txBody>
      </p:sp>
      <p:sp>
        <p:nvSpPr>
          <p:cNvPr id="141315"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1816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41316" name="Text Box 4">
            <a:hlinkClick r:id="" action="ppaction://noaction">
              <a:snd r:embed="rId4" name="Goodtry.wav"/>
            </a:hlinkClick>
            <a:hlinkHover r:id="" action="ppaction://noaction" highlightClick="1">
              <a:snd r:embed="rId3" name="whoosh.wav"/>
            </a:hlinkHover>
          </p:cNvPr>
          <p:cNvSpPr txBox="1">
            <a:spLocks noChangeArrowheads="1"/>
          </p:cNvSpPr>
          <p:nvPr/>
        </p:nvSpPr>
        <p:spPr bwMode="auto">
          <a:xfrm>
            <a:off x="5181600" y="51816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41317" name="Rectangle 5"/>
          <p:cNvSpPr>
            <a:spLocks noGrp="1" noChangeArrowheads="1"/>
          </p:cNvSpPr>
          <p:nvPr>
            <p:ph type="title"/>
          </p:nvPr>
        </p:nvSpPr>
        <p:spPr>
          <a:xfrm>
            <a:off x="457200" y="0"/>
            <a:ext cx="8229600" cy="838200"/>
          </a:xfrm>
        </p:spPr>
        <p:txBody>
          <a:bodyPr/>
          <a:lstStyle/>
          <a:p>
            <a:pPr eaLnBrk="1" hangingPunct="1">
              <a:defRPr/>
            </a:pPr>
            <a:r>
              <a:rPr lang="en-US" altLang="en-US" sz="4800" dirty="0" smtClean="0">
                <a:solidFill>
                  <a:srgbClr val="6699FF"/>
                </a:solidFill>
                <a:latin typeface="Monotype Corsiva" pitchFamily="66" charset="0"/>
              </a:rPr>
              <a:t>Question 29</a:t>
            </a:r>
          </a:p>
        </p:txBody>
      </p:sp>
      <p:sp>
        <p:nvSpPr>
          <p:cNvPr id="141318" name="Text Box 6">
            <a:hlinkClick r:id="" action="ppaction://noaction">
              <a:snd r:embed="rId5" name="OOH_LALA.wav"/>
            </a:hlinkClick>
            <a:hlinkHover r:id="" action="ppaction://noaction" highlightClick="1">
              <a:snd r:embed="rId3" name="whoosh.wav"/>
            </a:hlinkHover>
          </p:cNvPr>
          <p:cNvSpPr txBox="1">
            <a:spLocks noChangeArrowheads="1"/>
          </p:cNvSpPr>
          <p:nvPr/>
        </p:nvSpPr>
        <p:spPr bwMode="auto">
          <a:xfrm>
            <a:off x="3962400" y="56388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wipe dir="u"/>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fade">
                                      <p:cBhvr>
                                        <p:cTn id="7" dur="100"/>
                                        <p:tgtEl>
                                          <p:spTgt spid="141317"/>
                                        </p:tgtEl>
                                      </p:cBhvr>
                                    </p:animEffect>
                                    <p:anim calcmode="lin" valueType="num">
                                      <p:cBhvr>
                                        <p:cTn id="8" dur="400" fill="hold"/>
                                        <p:tgtEl>
                                          <p:spTgt spid="141317"/>
                                        </p:tgtEl>
                                        <p:attrNameLst>
                                          <p:attrName>ppt_x</p:attrName>
                                        </p:attrNameLst>
                                      </p:cBhvr>
                                      <p:tavLst>
                                        <p:tav tm="0">
                                          <p:val>
                                            <p:strVal val="#ppt_x"/>
                                          </p:val>
                                        </p:tav>
                                        <p:tav tm="100000">
                                          <p:val>
                                            <p:strVal val="#ppt_x"/>
                                          </p:val>
                                        </p:tav>
                                      </p:tavLst>
                                    </p:anim>
                                    <p:anim calcmode="lin" valueType="num">
                                      <p:cBhvr>
                                        <p:cTn id="9" dur="400" fill="hold"/>
                                        <p:tgtEl>
                                          <p:spTgt spid="1413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413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413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41314"/>
                                        </p:tgtEl>
                                        <p:attrNameLst>
                                          <p:attrName>style.visibility</p:attrName>
                                        </p:attrNameLst>
                                      </p:cBhvr>
                                      <p:to>
                                        <p:strVal val="visible"/>
                                      </p:to>
                                    </p:set>
                                    <p:anim calcmode="discrete" valueType="clr">
                                      <p:cBhvr override="childStyle">
                                        <p:cTn id="15" dur="80"/>
                                        <p:tgtEl>
                                          <p:spTgt spid="141314"/>
                                        </p:tgtEl>
                                        <p:attrNameLst>
                                          <p:attrName>style.color</p:attrName>
                                        </p:attrNameLst>
                                      </p:cBhvr>
                                      <p:tavLst>
                                        <p:tav tm="0">
                                          <p:val>
                                            <p:clrVal>
                                              <a:srgbClr val="FF9900"/>
                                            </p:clrVal>
                                          </p:val>
                                        </p:tav>
                                        <p:tav tm="50000">
                                          <p:val>
                                            <p:clrVal>
                                              <a:schemeClr val="accent1"/>
                                            </p:clrVal>
                                          </p:val>
                                        </p:tav>
                                      </p:tavLst>
                                    </p:anim>
                                    <p:anim calcmode="discrete" valueType="clr">
                                      <p:cBhvr>
                                        <p:cTn id="16" dur="80"/>
                                        <p:tgtEl>
                                          <p:spTgt spid="141314"/>
                                        </p:tgtEl>
                                        <p:attrNameLst>
                                          <p:attrName>fillcolor</p:attrName>
                                        </p:attrNameLst>
                                      </p:cBhvr>
                                      <p:tavLst>
                                        <p:tav tm="0">
                                          <p:val>
                                            <p:clrVal>
                                              <a:schemeClr val="accent2"/>
                                            </p:clrVal>
                                          </p:val>
                                        </p:tav>
                                        <p:tav tm="50000">
                                          <p:val>
                                            <p:clrVal>
                                              <a:schemeClr val="hlink"/>
                                            </p:clrVal>
                                          </p:val>
                                        </p:tav>
                                      </p:tavLst>
                                    </p:anim>
                                    <p:set>
                                      <p:cBhvr>
                                        <p:cTn id="17" dur="80"/>
                                        <p:tgtEl>
                                          <p:spTgt spid="141314"/>
                                        </p:tgtEl>
                                        <p:attrNameLst>
                                          <p:attrName>fill.type</p:attrName>
                                        </p:attrNameLst>
                                      </p:cBhvr>
                                      <p:to>
                                        <p:strVal val="solid"/>
                                      </p:to>
                                    </p:set>
                                  </p:childTnLst>
                                </p:cTn>
                              </p:par>
                            </p:childTnLst>
                          </p:cTn>
                        </p:par>
                        <p:par>
                          <p:cTn id="18" fill="hold" nodeType="afterGroup">
                            <p:stCondLst>
                              <p:cond delay="6440"/>
                            </p:stCondLst>
                            <p:childTnLst>
                              <p:par>
                                <p:cTn id="19" presetID="51" presetClass="entr" presetSubtype="0" fill="hold" grpId="0" nodeType="afterEffect">
                                  <p:stCondLst>
                                    <p:cond delay="0"/>
                                  </p:stCondLst>
                                  <p:childTnLst>
                                    <p:set>
                                      <p:cBhvr>
                                        <p:cTn id="20" dur="1" fill="hold">
                                          <p:stCondLst>
                                            <p:cond delay="0"/>
                                          </p:stCondLst>
                                        </p:cTn>
                                        <p:tgtEl>
                                          <p:spTgt spid="141318"/>
                                        </p:tgtEl>
                                        <p:attrNameLst>
                                          <p:attrName>style.visibility</p:attrName>
                                        </p:attrNameLst>
                                      </p:cBhvr>
                                      <p:to>
                                        <p:strVal val="visible"/>
                                      </p:to>
                                    </p:set>
                                    <p:animEffect transition="in" filter="fade">
                                      <p:cBhvr>
                                        <p:cTn id="21" dur="770" decel="100000"/>
                                        <p:tgtEl>
                                          <p:spTgt spid="141318"/>
                                        </p:tgtEl>
                                      </p:cBhvr>
                                    </p:animEffect>
                                    <p:animScale>
                                      <p:cBhvr>
                                        <p:cTn id="22" dur="770" decel="100000"/>
                                        <p:tgtEl>
                                          <p:spTgt spid="141318"/>
                                        </p:tgtEl>
                                      </p:cBhvr>
                                      <p:from x="10000" y="10000"/>
                                      <p:to x="200000" y="450000"/>
                                    </p:animScale>
                                    <p:animScale>
                                      <p:cBhvr>
                                        <p:cTn id="23" dur="1230" accel="100000" fill="hold">
                                          <p:stCondLst>
                                            <p:cond delay="770"/>
                                          </p:stCondLst>
                                        </p:cTn>
                                        <p:tgtEl>
                                          <p:spTgt spid="141318"/>
                                        </p:tgtEl>
                                      </p:cBhvr>
                                      <p:from x="200000" y="450000"/>
                                      <p:to x="100000" y="100000"/>
                                    </p:animScale>
                                    <p:set>
                                      <p:cBhvr>
                                        <p:cTn id="24" dur="770" fill="hold"/>
                                        <p:tgtEl>
                                          <p:spTgt spid="141318"/>
                                        </p:tgtEl>
                                        <p:attrNameLst>
                                          <p:attrName>ppt_x</p:attrName>
                                        </p:attrNameLst>
                                      </p:cBhvr>
                                      <p:to>
                                        <p:strVal val="(0.5)"/>
                                      </p:to>
                                    </p:set>
                                    <p:anim from="(0.5)" to="(#ppt_x)" calcmode="lin" valueType="num">
                                      <p:cBhvr>
                                        <p:cTn id="25" dur="1230" accel="100000" fill="hold">
                                          <p:stCondLst>
                                            <p:cond delay="770"/>
                                          </p:stCondLst>
                                        </p:cTn>
                                        <p:tgtEl>
                                          <p:spTgt spid="141318"/>
                                        </p:tgtEl>
                                        <p:attrNameLst>
                                          <p:attrName>ppt_x</p:attrName>
                                        </p:attrNameLst>
                                      </p:cBhvr>
                                    </p:anim>
                                    <p:set>
                                      <p:cBhvr>
                                        <p:cTn id="26" dur="770" fill="hold"/>
                                        <p:tgtEl>
                                          <p:spTgt spid="141318"/>
                                        </p:tgtEl>
                                        <p:attrNameLst>
                                          <p:attrName>ppt_y</p:attrName>
                                        </p:attrNameLst>
                                      </p:cBhvr>
                                      <p:to>
                                        <p:strVal val="(#ppt_y+0.4)"/>
                                      </p:to>
                                    </p:set>
                                    <p:anim from="(#ppt_y+0.4)" to="(#ppt_y)" calcmode="lin" valueType="num">
                                      <p:cBhvr>
                                        <p:cTn id="27" dur="1230" accel="100000" fill="hold">
                                          <p:stCondLst>
                                            <p:cond delay="770"/>
                                          </p:stCondLst>
                                        </p:cTn>
                                        <p:tgtEl>
                                          <p:spTgt spid="141318"/>
                                        </p:tgtEl>
                                        <p:attrNameLst>
                                          <p:attrName>ppt_y</p:attrName>
                                        </p:attrNameLst>
                                      </p:cBhvr>
                                    </p:anim>
                                  </p:childTnLst>
                                </p:cTn>
                              </p:par>
                            </p:childTnLst>
                          </p:cTn>
                        </p:par>
                        <p:par>
                          <p:cTn id="28" fill="hold" nodeType="afterGroup">
                            <p:stCondLst>
                              <p:cond delay="844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141315"/>
                                        </p:tgtEl>
                                        <p:attrNameLst>
                                          <p:attrName>style.visibility</p:attrName>
                                        </p:attrNameLst>
                                      </p:cBhvr>
                                      <p:to>
                                        <p:strVal val="visible"/>
                                      </p:to>
                                    </p:set>
                                    <p:anim calcmode="lin" valueType="num">
                                      <p:cBhvr>
                                        <p:cTn id="31" dur="1000" fill="hold"/>
                                        <p:tgtEl>
                                          <p:spTgt spid="141315"/>
                                        </p:tgtEl>
                                        <p:attrNameLst>
                                          <p:attrName>ppt_w</p:attrName>
                                        </p:attrNameLst>
                                      </p:cBhvr>
                                      <p:tavLst>
                                        <p:tav tm="0">
                                          <p:val>
                                            <p:fltVal val="0"/>
                                          </p:val>
                                        </p:tav>
                                        <p:tav tm="100000">
                                          <p:val>
                                            <p:strVal val="#ppt_w"/>
                                          </p:val>
                                        </p:tav>
                                      </p:tavLst>
                                    </p:anim>
                                    <p:anim calcmode="lin" valueType="num">
                                      <p:cBhvr>
                                        <p:cTn id="32" dur="1000" fill="hold"/>
                                        <p:tgtEl>
                                          <p:spTgt spid="141315"/>
                                        </p:tgtEl>
                                        <p:attrNameLst>
                                          <p:attrName>ppt_h</p:attrName>
                                        </p:attrNameLst>
                                      </p:cBhvr>
                                      <p:tavLst>
                                        <p:tav tm="0">
                                          <p:val>
                                            <p:fltVal val="0"/>
                                          </p:val>
                                        </p:tav>
                                        <p:tav tm="100000">
                                          <p:val>
                                            <p:strVal val="#ppt_h"/>
                                          </p:val>
                                        </p:tav>
                                      </p:tavLst>
                                    </p:anim>
                                    <p:anim calcmode="lin" valueType="num">
                                      <p:cBhvr>
                                        <p:cTn id="33" dur="1000" fill="hold"/>
                                        <p:tgtEl>
                                          <p:spTgt spid="141315"/>
                                        </p:tgtEl>
                                        <p:attrNameLst>
                                          <p:attrName>style.rotation</p:attrName>
                                        </p:attrNameLst>
                                      </p:cBhvr>
                                      <p:tavLst>
                                        <p:tav tm="0">
                                          <p:val>
                                            <p:fltVal val="90"/>
                                          </p:val>
                                        </p:tav>
                                        <p:tav tm="100000">
                                          <p:val>
                                            <p:fltVal val="0"/>
                                          </p:val>
                                        </p:tav>
                                      </p:tavLst>
                                    </p:anim>
                                    <p:animEffect transition="in" filter="fade">
                                      <p:cBhvr>
                                        <p:cTn id="34" dur="1000"/>
                                        <p:tgtEl>
                                          <p:spTgt spid="141315"/>
                                        </p:tgtEl>
                                      </p:cBhvr>
                                    </p:animEffect>
                                  </p:childTnLst>
                                </p:cTn>
                              </p:par>
                            </p:childTnLst>
                          </p:cTn>
                        </p:par>
                        <p:par>
                          <p:cTn id="35" fill="hold" nodeType="afterGroup">
                            <p:stCondLst>
                              <p:cond delay="9540"/>
                            </p:stCondLst>
                            <p:childTnLst>
                              <p:par>
                                <p:cTn id="36" presetID="31" presetClass="entr" presetSubtype="0" fill="hold" grpId="0" nodeType="afterEffect">
                                  <p:stCondLst>
                                    <p:cond delay="0"/>
                                  </p:stCondLst>
                                  <p:iterate type="lt">
                                    <p:tmPct val="5000"/>
                                  </p:iterate>
                                  <p:childTnLst>
                                    <p:set>
                                      <p:cBhvr>
                                        <p:cTn id="37" dur="1" fill="hold">
                                          <p:stCondLst>
                                            <p:cond delay="0"/>
                                          </p:stCondLst>
                                        </p:cTn>
                                        <p:tgtEl>
                                          <p:spTgt spid="141316"/>
                                        </p:tgtEl>
                                        <p:attrNameLst>
                                          <p:attrName>style.visibility</p:attrName>
                                        </p:attrNameLst>
                                      </p:cBhvr>
                                      <p:to>
                                        <p:strVal val="visible"/>
                                      </p:to>
                                    </p:set>
                                    <p:anim calcmode="lin" valueType="num">
                                      <p:cBhvr>
                                        <p:cTn id="38" dur="1000" fill="hold"/>
                                        <p:tgtEl>
                                          <p:spTgt spid="141316"/>
                                        </p:tgtEl>
                                        <p:attrNameLst>
                                          <p:attrName>ppt_w</p:attrName>
                                        </p:attrNameLst>
                                      </p:cBhvr>
                                      <p:tavLst>
                                        <p:tav tm="0">
                                          <p:val>
                                            <p:fltVal val="0"/>
                                          </p:val>
                                        </p:tav>
                                        <p:tav tm="100000">
                                          <p:val>
                                            <p:strVal val="#ppt_w"/>
                                          </p:val>
                                        </p:tav>
                                      </p:tavLst>
                                    </p:anim>
                                    <p:anim calcmode="lin" valueType="num">
                                      <p:cBhvr>
                                        <p:cTn id="39" dur="1000" fill="hold"/>
                                        <p:tgtEl>
                                          <p:spTgt spid="141316"/>
                                        </p:tgtEl>
                                        <p:attrNameLst>
                                          <p:attrName>ppt_h</p:attrName>
                                        </p:attrNameLst>
                                      </p:cBhvr>
                                      <p:tavLst>
                                        <p:tav tm="0">
                                          <p:val>
                                            <p:fltVal val="0"/>
                                          </p:val>
                                        </p:tav>
                                        <p:tav tm="100000">
                                          <p:val>
                                            <p:strVal val="#ppt_h"/>
                                          </p:val>
                                        </p:tav>
                                      </p:tavLst>
                                    </p:anim>
                                    <p:anim calcmode="lin" valueType="num">
                                      <p:cBhvr>
                                        <p:cTn id="40" dur="1000" fill="hold"/>
                                        <p:tgtEl>
                                          <p:spTgt spid="141316"/>
                                        </p:tgtEl>
                                        <p:attrNameLst>
                                          <p:attrName>style.rotation</p:attrName>
                                        </p:attrNameLst>
                                      </p:cBhvr>
                                      <p:tavLst>
                                        <p:tav tm="0">
                                          <p:val>
                                            <p:fltVal val="90"/>
                                          </p:val>
                                        </p:tav>
                                        <p:tav tm="100000">
                                          <p:val>
                                            <p:fltVal val="0"/>
                                          </p:val>
                                        </p:tav>
                                      </p:tavLst>
                                    </p:anim>
                                    <p:animEffect transition="in" filter="fade">
                                      <p:cBhvr>
                                        <p:cTn id="41" dur="10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animBg="1"/>
      <p:bldP spid="141316" grpId="0" animBg="1"/>
      <p:bldP spid="141317" grpId="0"/>
      <p:bldP spid="1413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Q30C</a:t>
            </a:r>
          </a:p>
        </p:txBody>
      </p:sp>
      <p:sp>
        <p:nvSpPr>
          <p:cNvPr id="142339"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Although the imposition of statutory penalties and attorney fees is discretionary, given the strong precedent surrounding incident reports and 911 calls, the Devine Police Department would almost certainly be liable for both.</a:t>
            </a:r>
          </a:p>
        </p:txBody>
      </p:sp>
      <p:sp>
        <p:nvSpPr>
          <p:cNvPr id="14234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82949"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2950"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2951"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Text Box 8"/>
          <p:cNvSpPr txBox="1">
            <a:spLocks noChangeArrowheads="1"/>
          </p:cNvSpPr>
          <p:nvPr/>
        </p:nvSpPr>
        <p:spPr bwMode="auto">
          <a:xfrm>
            <a:off x="838200" y="533400"/>
            <a:ext cx="739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a:effectLst>
                  <a:outerShdw blurRad="38100" dist="38100" dir="2700000" algn="tl">
                    <a:srgbClr val="FFFFFF"/>
                  </a:outerShdw>
                </a:effectLst>
                <a:latin typeface="Lucida Sans Unicode" pitchFamily="34" charset="0"/>
              </a:rPr>
              <a:t>Although Rockne’s charter requires that all proceedings of council be conducted in public, the Rockne council routinely convenes executive sessions, pursuant to the Ohio Open Meetings Act.</a:t>
            </a:r>
          </a:p>
        </p:txBody>
      </p:sp>
      <p:pic>
        <p:nvPicPr>
          <p:cNvPr id="3" name="Picture 2" descr="dvdsuppl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8006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143000" y="13716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Schembechler informs Brey that the Devine Police Department posts its public records policy on its website, does that satisfy the Public Records Act?</a:t>
            </a:r>
          </a:p>
        </p:txBody>
      </p:sp>
      <p:sp>
        <p:nvSpPr>
          <p:cNvPr id="143363"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1816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43364" name="Text Box 4">
            <a:hlinkClick r:id="" action="ppaction://noaction">
              <a:snd r:embed="rId4" name="Incorr1.wav"/>
            </a:hlinkClick>
            <a:hlinkHover r:id="" action="ppaction://noaction" highlightClick="1">
              <a:snd r:embed="rId3" name="whoosh.wav"/>
            </a:hlinkHover>
          </p:cNvPr>
          <p:cNvSpPr txBox="1">
            <a:spLocks noChangeArrowheads="1"/>
          </p:cNvSpPr>
          <p:nvPr/>
        </p:nvSpPr>
        <p:spPr bwMode="auto">
          <a:xfrm>
            <a:off x="5181600" y="5181600"/>
            <a:ext cx="1143000" cy="442913"/>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43365" name="Rectangle 5"/>
          <p:cNvSpPr>
            <a:spLocks noGrp="1" noChangeArrowheads="1"/>
          </p:cNvSpPr>
          <p:nvPr>
            <p:ph type="title"/>
          </p:nvPr>
        </p:nvSpPr>
        <p:spPr>
          <a:xfrm>
            <a:off x="457200" y="76200"/>
            <a:ext cx="8229600" cy="1143000"/>
          </a:xfrm>
        </p:spPr>
        <p:txBody>
          <a:bodyPr/>
          <a:lstStyle/>
          <a:p>
            <a:pPr eaLnBrk="1" hangingPunct="1">
              <a:defRPr/>
            </a:pPr>
            <a:r>
              <a:rPr lang="en-US" altLang="en-US" sz="4800" dirty="0" smtClean="0">
                <a:solidFill>
                  <a:srgbClr val="6699FF"/>
                </a:solidFill>
                <a:latin typeface="Monotype Corsiva" pitchFamily="66" charset="0"/>
              </a:rPr>
              <a:t>Question 30</a:t>
            </a:r>
          </a:p>
        </p:txBody>
      </p:sp>
      <p:sp>
        <p:nvSpPr>
          <p:cNvPr id="143366" name="Text Box 6">
            <a:hlinkClick r:id="" action="ppaction://noaction">
              <a:snd r:embed="rId5" name="ThatsInCorrect1.wav"/>
            </a:hlinkClick>
            <a:hlinkHover r:id="" action="ppaction://noaction" highlightClick="1">
              <a:snd r:embed="rId3" name="whoosh.wav"/>
            </a:hlinkHover>
          </p:cNvPr>
          <p:cNvSpPr txBox="1">
            <a:spLocks noChangeArrowheads="1"/>
          </p:cNvSpPr>
          <p:nvPr/>
        </p:nvSpPr>
        <p:spPr bwMode="auto">
          <a:xfrm>
            <a:off x="3962400" y="47244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med" advClick="0">
    <p:split orient="vert" dir="in"/>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fade">
                                      <p:cBhvr>
                                        <p:cTn id="7" dur="100"/>
                                        <p:tgtEl>
                                          <p:spTgt spid="143365"/>
                                        </p:tgtEl>
                                      </p:cBhvr>
                                    </p:animEffect>
                                    <p:anim calcmode="lin" valueType="num">
                                      <p:cBhvr>
                                        <p:cTn id="8" dur="400" fill="hold"/>
                                        <p:tgtEl>
                                          <p:spTgt spid="143365"/>
                                        </p:tgtEl>
                                        <p:attrNameLst>
                                          <p:attrName>ppt_x</p:attrName>
                                        </p:attrNameLst>
                                      </p:cBhvr>
                                      <p:tavLst>
                                        <p:tav tm="0">
                                          <p:val>
                                            <p:strVal val="#ppt_x"/>
                                          </p:val>
                                        </p:tav>
                                        <p:tav tm="100000">
                                          <p:val>
                                            <p:strVal val="#ppt_x"/>
                                          </p:val>
                                        </p:tav>
                                      </p:tavLst>
                                    </p:anim>
                                    <p:anim calcmode="lin" valueType="num">
                                      <p:cBhvr>
                                        <p:cTn id="9" dur="400" fill="hold"/>
                                        <p:tgtEl>
                                          <p:spTgt spid="14336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433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433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43362"/>
                                        </p:tgtEl>
                                        <p:attrNameLst>
                                          <p:attrName>style.visibility</p:attrName>
                                        </p:attrNameLst>
                                      </p:cBhvr>
                                      <p:to>
                                        <p:strVal val="visible"/>
                                      </p:to>
                                    </p:set>
                                    <p:anim calcmode="discrete" valueType="clr">
                                      <p:cBhvr override="childStyle">
                                        <p:cTn id="15" dur="80"/>
                                        <p:tgtEl>
                                          <p:spTgt spid="143362"/>
                                        </p:tgtEl>
                                        <p:attrNameLst>
                                          <p:attrName>style.color</p:attrName>
                                        </p:attrNameLst>
                                      </p:cBhvr>
                                      <p:tavLst>
                                        <p:tav tm="0">
                                          <p:val>
                                            <p:clrVal>
                                              <a:srgbClr val="FF9900"/>
                                            </p:clrVal>
                                          </p:val>
                                        </p:tav>
                                        <p:tav tm="50000">
                                          <p:val>
                                            <p:clrVal>
                                              <a:schemeClr val="accent1"/>
                                            </p:clrVal>
                                          </p:val>
                                        </p:tav>
                                      </p:tavLst>
                                    </p:anim>
                                    <p:anim calcmode="discrete" valueType="clr">
                                      <p:cBhvr>
                                        <p:cTn id="16" dur="80"/>
                                        <p:tgtEl>
                                          <p:spTgt spid="143362"/>
                                        </p:tgtEl>
                                        <p:attrNameLst>
                                          <p:attrName>fillcolor</p:attrName>
                                        </p:attrNameLst>
                                      </p:cBhvr>
                                      <p:tavLst>
                                        <p:tav tm="0">
                                          <p:val>
                                            <p:clrVal>
                                              <a:schemeClr val="accent2"/>
                                            </p:clrVal>
                                          </p:val>
                                        </p:tav>
                                        <p:tav tm="50000">
                                          <p:val>
                                            <p:clrVal>
                                              <a:schemeClr val="hlink"/>
                                            </p:clrVal>
                                          </p:val>
                                        </p:tav>
                                      </p:tavLst>
                                    </p:anim>
                                    <p:set>
                                      <p:cBhvr>
                                        <p:cTn id="17" dur="80"/>
                                        <p:tgtEl>
                                          <p:spTgt spid="143362"/>
                                        </p:tgtEl>
                                        <p:attrNameLst>
                                          <p:attrName>fill.type</p:attrName>
                                        </p:attrNameLst>
                                      </p:cBhvr>
                                      <p:to>
                                        <p:strVal val="solid"/>
                                      </p:to>
                                    </p:set>
                                  </p:childTnLst>
                                </p:cTn>
                              </p:par>
                            </p:childTnLst>
                          </p:cTn>
                        </p:par>
                        <p:par>
                          <p:cTn id="18" fill="hold" nodeType="afterGroup">
                            <p:stCondLst>
                              <p:cond delay="6120"/>
                            </p:stCondLst>
                            <p:childTnLst>
                              <p:par>
                                <p:cTn id="19" presetID="51" presetClass="entr" presetSubtype="0" fill="hold" grpId="0" nodeType="afterEffect">
                                  <p:stCondLst>
                                    <p:cond delay="0"/>
                                  </p:stCondLst>
                                  <p:childTnLst>
                                    <p:set>
                                      <p:cBhvr>
                                        <p:cTn id="20" dur="1" fill="hold">
                                          <p:stCondLst>
                                            <p:cond delay="0"/>
                                          </p:stCondLst>
                                        </p:cTn>
                                        <p:tgtEl>
                                          <p:spTgt spid="143366"/>
                                        </p:tgtEl>
                                        <p:attrNameLst>
                                          <p:attrName>style.visibility</p:attrName>
                                        </p:attrNameLst>
                                      </p:cBhvr>
                                      <p:to>
                                        <p:strVal val="visible"/>
                                      </p:to>
                                    </p:set>
                                    <p:animEffect transition="in" filter="fade">
                                      <p:cBhvr>
                                        <p:cTn id="21" dur="770" decel="100000"/>
                                        <p:tgtEl>
                                          <p:spTgt spid="143366"/>
                                        </p:tgtEl>
                                      </p:cBhvr>
                                    </p:animEffect>
                                    <p:animScale>
                                      <p:cBhvr>
                                        <p:cTn id="22" dur="770" decel="100000"/>
                                        <p:tgtEl>
                                          <p:spTgt spid="143366"/>
                                        </p:tgtEl>
                                      </p:cBhvr>
                                      <p:from x="10000" y="10000"/>
                                      <p:to x="200000" y="450000"/>
                                    </p:animScale>
                                    <p:animScale>
                                      <p:cBhvr>
                                        <p:cTn id="23" dur="1230" accel="100000" fill="hold">
                                          <p:stCondLst>
                                            <p:cond delay="770"/>
                                          </p:stCondLst>
                                        </p:cTn>
                                        <p:tgtEl>
                                          <p:spTgt spid="143366"/>
                                        </p:tgtEl>
                                      </p:cBhvr>
                                      <p:from x="200000" y="450000"/>
                                      <p:to x="100000" y="100000"/>
                                    </p:animScale>
                                    <p:set>
                                      <p:cBhvr>
                                        <p:cTn id="24" dur="770" fill="hold"/>
                                        <p:tgtEl>
                                          <p:spTgt spid="143366"/>
                                        </p:tgtEl>
                                        <p:attrNameLst>
                                          <p:attrName>ppt_x</p:attrName>
                                        </p:attrNameLst>
                                      </p:cBhvr>
                                      <p:to>
                                        <p:strVal val="(0.5)"/>
                                      </p:to>
                                    </p:set>
                                    <p:anim from="(0.5)" to="(#ppt_x)" calcmode="lin" valueType="num">
                                      <p:cBhvr>
                                        <p:cTn id="25" dur="1230" accel="100000" fill="hold">
                                          <p:stCondLst>
                                            <p:cond delay="770"/>
                                          </p:stCondLst>
                                        </p:cTn>
                                        <p:tgtEl>
                                          <p:spTgt spid="143366"/>
                                        </p:tgtEl>
                                        <p:attrNameLst>
                                          <p:attrName>ppt_x</p:attrName>
                                        </p:attrNameLst>
                                      </p:cBhvr>
                                    </p:anim>
                                    <p:set>
                                      <p:cBhvr>
                                        <p:cTn id="26" dur="770" fill="hold"/>
                                        <p:tgtEl>
                                          <p:spTgt spid="143366"/>
                                        </p:tgtEl>
                                        <p:attrNameLst>
                                          <p:attrName>ppt_y</p:attrName>
                                        </p:attrNameLst>
                                      </p:cBhvr>
                                      <p:to>
                                        <p:strVal val="(#ppt_y+0.4)"/>
                                      </p:to>
                                    </p:set>
                                    <p:anim from="(#ppt_y+0.4)" to="(#ppt_y)" calcmode="lin" valueType="num">
                                      <p:cBhvr>
                                        <p:cTn id="27" dur="1230" accel="100000" fill="hold">
                                          <p:stCondLst>
                                            <p:cond delay="770"/>
                                          </p:stCondLst>
                                        </p:cTn>
                                        <p:tgtEl>
                                          <p:spTgt spid="143366"/>
                                        </p:tgtEl>
                                        <p:attrNameLst>
                                          <p:attrName>ppt_y</p:attrName>
                                        </p:attrNameLst>
                                      </p:cBhvr>
                                    </p:anim>
                                  </p:childTnLst>
                                </p:cTn>
                              </p:par>
                            </p:childTnLst>
                          </p:cTn>
                        </p:par>
                        <p:par>
                          <p:cTn id="28" fill="hold" nodeType="afterGroup">
                            <p:stCondLst>
                              <p:cond delay="812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143363"/>
                                        </p:tgtEl>
                                        <p:attrNameLst>
                                          <p:attrName>style.visibility</p:attrName>
                                        </p:attrNameLst>
                                      </p:cBhvr>
                                      <p:to>
                                        <p:strVal val="visible"/>
                                      </p:to>
                                    </p:set>
                                    <p:anim calcmode="lin" valueType="num">
                                      <p:cBhvr>
                                        <p:cTn id="31" dur="1000" fill="hold"/>
                                        <p:tgtEl>
                                          <p:spTgt spid="143363"/>
                                        </p:tgtEl>
                                        <p:attrNameLst>
                                          <p:attrName>ppt_w</p:attrName>
                                        </p:attrNameLst>
                                      </p:cBhvr>
                                      <p:tavLst>
                                        <p:tav tm="0">
                                          <p:val>
                                            <p:fltVal val="0"/>
                                          </p:val>
                                        </p:tav>
                                        <p:tav tm="100000">
                                          <p:val>
                                            <p:strVal val="#ppt_w"/>
                                          </p:val>
                                        </p:tav>
                                      </p:tavLst>
                                    </p:anim>
                                    <p:anim calcmode="lin" valueType="num">
                                      <p:cBhvr>
                                        <p:cTn id="32" dur="1000" fill="hold"/>
                                        <p:tgtEl>
                                          <p:spTgt spid="143363"/>
                                        </p:tgtEl>
                                        <p:attrNameLst>
                                          <p:attrName>ppt_h</p:attrName>
                                        </p:attrNameLst>
                                      </p:cBhvr>
                                      <p:tavLst>
                                        <p:tav tm="0">
                                          <p:val>
                                            <p:fltVal val="0"/>
                                          </p:val>
                                        </p:tav>
                                        <p:tav tm="100000">
                                          <p:val>
                                            <p:strVal val="#ppt_h"/>
                                          </p:val>
                                        </p:tav>
                                      </p:tavLst>
                                    </p:anim>
                                    <p:anim calcmode="lin" valueType="num">
                                      <p:cBhvr>
                                        <p:cTn id="33" dur="1000" fill="hold"/>
                                        <p:tgtEl>
                                          <p:spTgt spid="143363"/>
                                        </p:tgtEl>
                                        <p:attrNameLst>
                                          <p:attrName>style.rotation</p:attrName>
                                        </p:attrNameLst>
                                      </p:cBhvr>
                                      <p:tavLst>
                                        <p:tav tm="0">
                                          <p:val>
                                            <p:fltVal val="90"/>
                                          </p:val>
                                        </p:tav>
                                        <p:tav tm="100000">
                                          <p:val>
                                            <p:fltVal val="0"/>
                                          </p:val>
                                        </p:tav>
                                      </p:tavLst>
                                    </p:anim>
                                    <p:animEffect transition="in" filter="fade">
                                      <p:cBhvr>
                                        <p:cTn id="34" dur="1000"/>
                                        <p:tgtEl>
                                          <p:spTgt spid="143363"/>
                                        </p:tgtEl>
                                      </p:cBhvr>
                                    </p:animEffect>
                                  </p:childTnLst>
                                </p:cTn>
                              </p:par>
                            </p:childTnLst>
                          </p:cTn>
                        </p:par>
                        <p:par>
                          <p:cTn id="35" fill="hold" nodeType="afterGroup">
                            <p:stCondLst>
                              <p:cond delay="9220"/>
                            </p:stCondLst>
                            <p:childTnLst>
                              <p:par>
                                <p:cTn id="36" presetID="31" presetClass="entr" presetSubtype="0" fill="hold" grpId="0" nodeType="afterEffect">
                                  <p:stCondLst>
                                    <p:cond delay="0"/>
                                  </p:stCondLst>
                                  <p:iterate type="lt">
                                    <p:tmPct val="5000"/>
                                  </p:iterate>
                                  <p:childTnLst>
                                    <p:set>
                                      <p:cBhvr>
                                        <p:cTn id="37" dur="1" fill="hold">
                                          <p:stCondLst>
                                            <p:cond delay="0"/>
                                          </p:stCondLst>
                                        </p:cTn>
                                        <p:tgtEl>
                                          <p:spTgt spid="143364"/>
                                        </p:tgtEl>
                                        <p:attrNameLst>
                                          <p:attrName>style.visibility</p:attrName>
                                        </p:attrNameLst>
                                      </p:cBhvr>
                                      <p:to>
                                        <p:strVal val="visible"/>
                                      </p:to>
                                    </p:set>
                                    <p:anim calcmode="lin" valueType="num">
                                      <p:cBhvr>
                                        <p:cTn id="38" dur="1000" fill="hold"/>
                                        <p:tgtEl>
                                          <p:spTgt spid="143364"/>
                                        </p:tgtEl>
                                        <p:attrNameLst>
                                          <p:attrName>ppt_w</p:attrName>
                                        </p:attrNameLst>
                                      </p:cBhvr>
                                      <p:tavLst>
                                        <p:tav tm="0">
                                          <p:val>
                                            <p:fltVal val="0"/>
                                          </p:val>
                                        </p:tav>
                                        <p:tav tm="100000">
                                          <p:val>
                                            <p:strVal val="#ppt_w"/>
                                          </p:val>
                                        </p:tav>
                                      </p:tavLst>
                                    </p:anim>
                                    <p:anim calcmode="lin" valueType="num">
                                      <p:cBhvr>
                                        <p:cTn id="39" dur="1000" fill="hold"/>
                                        <p:tgtEl>
                                          <p:spTgt spid="143364"/>
                                        </p:tgtEl>
                                        <p:attrNameLst>
                                          <p:attrName>ppt_h</p:attrName>
                                        </p:attrNameLst>
                                      </p:cBhvr>
                                      <p:tavLst>
                                        <p:tav tm="0">
                                          <p:val>
                                            <p:fltVal val="0"/>
                                          </p:val>
                                        </p:tav>
                                        <p:tav tm="100000">
                                          <p:val>
                                            <p:strVal val="#ppt_h"/>
                                          </p:val>
                                        </p:tav>
                                      </p:tavLst>
                                    </p:anim>
                                    <p:anim calcmode="lin" valueType="num">
                                      <p:cBhvr>
                                        <p:cTn id="40" dur="1000" fill="hold"/>
                                        <p:tgtEl>
                                          <p:spTgt spid="143364"/>
                                        </p:tgtEl>
                                        <p:attrNameLst>
                                          <p:attrName>style.rotation</p:attrName>
                                        </p:attrNameLst>
                                      </p:cBhvr>
                                      <p:tavLst>
                                        <p:tav tm="0">
                                          <p:val>
                                            <p:fltVal val="90"/>
                                          </p:val>
                                        </p:tav>
                                        <p:tav tm="100000">
                                          <p:val>
                                            <p:fltVal val="0"/>
                                          </p:val>
                                        </p:tav>
                                      </p:tavLst>
                                    </p:anim>
                                    <p:animEffect transition="in" filter="fade">
                                      <p:cBhvr>
                                        <p:cTn id="41" dur="10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animBg="1"/>
      <p:bldP spid="143364" grpId="0" animBg="1"/>
      <p:bldP spid="143365" grpId="0"/>
      <p:bldP spid="14336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Q31C</a:t>
            </a:r>
          </a:p>
        </p:txBody>
      </p:sp>
      <p:sp>
        <p:nvSpPr>
          <p:cNvPr id="144387" name="Rectangle 3"/>
          <p:cNvSpPr>
            <a:spLocks noChangeArrowheads="1"/>
          </p:cNvSpPr>
          <p:nvPr/>
        </p:nvSpPr>
        <p:spPr bwMode="auto">
          <a:xfrm>
            <a:off x="1143000" y="2133600"/>
            <a:ext cx="670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 public body must post its public records policy conspicuously.  Posting on the web site is sufficient.</a:t>
            </a:r>
          </a:p>
        </p:txBody>
      </p:sp>
      <p:sp>
        <p:nvSpPr>
          <p:cNvPr id="14438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84997"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998"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4999"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143000" y="1371600"/>
            <a:ext cx="685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dirty="0" smtClean="0">
                <a:latin typeface="Times New Roman" pitchFamily="18" charset="0"/>
              </a:rPr>
              <a:t>Rockne Mayor Michael </a:t>
            </a:r>
            <a:r>
              <a:rPr lang="en-US" altLang="en-US" sz="2800" dirty="0" err="1" smtClean="0">
                <a:latin typeface="Times New Roman" pitchFamily="18" charset="0"/>
              </a:rPr>
              <a:t>Bergbloom</a:t>
            </a:r>
            <a:r>
              <a:rPr lang="en-US" altLang="en-US" sz="2800" dirty="0" smtClean="0">
                <a:latin typeface="Times New Roman" pitchFamily="18" charset="0"/>
              </a:rPr>
              <a:t>, who serves a 2 year term, has so far refused to attend training on the Public Records Act.  Is </a:t>
            </a:r>
            <a:r>
              <a:rPr lang="en-US" altLang="en-US" sz="2800" dirty="0" err="1" smtClean="0">
                <a:latin typeface="Times New Roman" pitchFamily="18" charset="0"/>
              </a:rPr>
              <a:t>Bergbloom</a:t>
            </a:r>
            <a:r>
              <a:rPr lang="en-US" altLang="en-US" sz="2800" dirty="0" smtClean="0">
                <a:latin typeface="Times New Roman" pitchFamily="18" charset="0"/>
              </a:rPr>
              <a:t> at risk of violating the Public Records Act?</a:t>
            </a:r>
          </a:p>
        </p:txBody>
      </p:sp>
      <p:sp>
        <p:nvSpPr>
          <p:cNvPr id="146435" name="Text Box 3">
            <a:hlinkClick r:id="" action="ppaction://hlinkshowjump?jump=nextslide"/>
            <a:hlinkHover r:id="" action="ppaction://noaction" highlightClick="1">
              <a:snd r:embed="rId3" name="whoosh.wav"/>
            </a:hlinkHover>
          </p:cNvPr>
          <p:cNvSpPr txBox="1">
            <a:spLocks noChangeArrowheads="1"/>
          </p:cNvSpPr>
          <p:nvPr/>
        </p:nvSpPr>
        <p:spPr bwMode="auto">
          <a:xfrm>
            <a:off x="28194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46436" name="Text Box 4">
            <a:hlinkClick r:id="" action="ppaction://noaction">
              <a:snd r:embed="rId4" name="Incorr1.wav"/>
            </a:hlinkClick>
            <a:hlinkHover r:id="" action="ppaction://noaction" highlightClick="1">
              <a:snd r:embed="rId3" name="whoosh.wav"/>
            </a:hlinkHover>
          </p:cNvPr>
          <p:cNvSpPr txBox="1">
            <a:spLocks noChangeArrowheads="1"/>
          </p:cNvSpPr>
          <p:nvPr/>
        </p:nvSpPr>
        <p:spPr bwMode="auto">
          <a:xfrm>
            <a:off x="51816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46437" name="Rectangle 5"/>
          <p:cNvSpPr>
            <a:spLocks noGrp="1" noChangeArrowheads="1"/>
          </p:cNvSpPr>
          <p:nvPr>
            <p:ph type="title"/>
          </p:nvPr>
        </p:nvSpPr>
        <p:spPr/>
        <p:txBody>
          <a:bodyPr/>
          <a:lstStyle/>
          <a:p>
            <a:pPr eaLnBrk="1" hangingPunct="1">
              <a:defRPr/>
            </a:pPr>
            <a:r>
              <a:rPr lang="en-US" altLang="en-US" sz="4800" dirty="0" smtClean="0">
                <a:solidFill>
                  <a:srgbClr val="6699FF"/>
                </a:solidFill>
                <a:latin typeface="Monotype Corsiva" pitchFamily="66" charset="0"/>
              </a:rPr>
              <a:t>Question 31</a:t>
            </a:r>
          </a:p>
        </p:txBody>
      </p:sp>
      <p:sp>
        <p:nvSpPr>
          <p:cNvPr id="146438" name="Text Box 6">
            <a:hlinkClick r:id="" action="ppaction://noaction">
              <a:snd r:embed="rId5" name="ThatsInCorrect1.wav"/>
            </a:hlinkClick>
            <a:hlinkHover r:id="" action="ppaction://noaction" highlightClick="1">
              <a:snd r:embed="rId3" name="whoosh.wav"/>
            </a:hlinkHover>
          </p:cNvPr>
          <p:cNvSpPr txBox="1">
            <a:spLocks noChangeArrowheads="1"/>
          </p:cNvSpPr>
          <p:nvPr/>
        </p:nvSpPr>
        <p:spPr bwMode="auto">
          <a:xfrm>
            <a:off x="3962400" y="51816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pic>
        <p:nvPicPr>
          <p:cNvPr id="146441" name="Picture 9"/>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3886200" y="3242197"/>
            <a:ext cx="1362075" cy="1821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circle/>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100"/>
                                        <p:tgtEl>
                                          <p:spTgt spid="146437"/>
                                        </p:tgtEl>
                                      </p:cBhvr>
                                    </p:animEffect>
                                    <p:anim calcmode="lin" valueType="num">
                                      <p:cBhvr>
                                        <p:cTn id="8" dur="400" fill="hold"/>
                                        <p:tgtEl>
                                          <p:spTgt spid="146437"/>
                                        </p:tgtEl>
                                        <p:attrNameLst>
                                          <p:attrName>ppt_x</p:attrName>
                                        </p:attrNameLst>
                                      </p:cBhvr>
                                      <p:tavLst>
                                        <p:tav tm="0">
                                          <p:val>
                                            <p:strVal val="#ppt_x"/>
                                          </p:val>
                                        </p:tav>
                                        <p:tav tm="100000">
                                          <p:val>
                                            <p:strVal val="#ppt_x"/>
                                          </p:val>
                                        </p:tav>
                                      </p:tavLst>
                                    </p:anim>
                                    <p:anim calcmode="lin" valueType="num">
                                      <p:cBhvr>
                                        <p:cTn id="9" dur="400" fill="hold"/>
                                        <p:tgtEl>
                                          <p:spTgt spid="14643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464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464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46434"/>
                                        </p:tgtEl>
                                        <p:attrNameLst>
                                          <p:attrName>style.visibility</p:attrName>
                                        </p:attrNameLst>
                                      </p:cBhvr>
                                      <p:to>
                                        <p:strVal val="visible"/>
                                      </p:to>
                                    </p:set>
                                    <p:anim calcmode="discrete" valueType="clr">
                                      <p:cBhvr override="childStyle">
                                        <p:cTn id="15" dur="80"/>
                                        <p:tgtEl>
                                          <p:spTgt spid="146434"/>
                                        </p:tgtEl>
                                        <p:attrNameLst>
                                          <p:attrName>style.color</p:attrName>
                                        </p:attrNameLst>
                                      </p:cBhvr>
                                      <p:tavLst>
                                        <p:tav tm="0">
                                          <p:val>
                                            <p:clrVal>
                                              <a:srgbClr val="FF9900"/>
                                            </p:clrVal>
                                          </p:val>
                                        </p:tav>
                                        <p:tav tm="50000">
                                          <p:val>
                                            <p:clrVal>
                                              <a:schemeClr val="accent1"/>
                                            </p:clrVal>
                                          </p:val>
                                        </p:tav>
                                      </p:tavLst>
                                    </p:anim>
                                    <p:anim calcmode="discrete" valueType="clr">
                                      <p:cBhvr>
                                        <p:cTn id="16" dur="80"/>
                                        <p:tgtEl>
                                          <p:spTgt spid="146434"/>
                                        </p:tgtEl>
                                        <p:attrNameLst>
                                          <p:attrName>fillcolor</p:attrName>
                                        </p:attrNameLst>
                                      </p:cBhvr>
                                      <p:tavLst>
                                        <p:tav tm="0">
                                          <p:val>
                                            <p:clrVal>
                                              <a:schemeClr val="accent2"/>
                                            </p:clrVal>
                                          </p:val>
                                        </p:tav>
                                        <p:tav tm="50000">
                                          <p:val>
                                            <p:clrVal>
                                              <a:schemeClr val="hlink"/>
                                            </p:clrVal>
                                          </p:val>
                                        </p:tav>
                                      </p:tavLst>
                                    </p:anim>
                                    <p:set>
                                      <p:cBhvr>
                                        <p:cTn id="17" dur="80"/>
                                        <p:tgtEl>
                                          <p:spTgt spid="146434"/>
                                        </p:tgtEl>
                                        <p:attrNameLst>
                                          <p:attrName>fill.type</p:attrName>
                                        </p:attrNameLst>
                                      </p:cBhvr>
                                      <p:to>
                                        <p:strVal val="solid"/>
                                      </p:to>
                                    </p:set>
                                  </p:childTnLst>
                                </p:cTn>
                              </p:par>
                            </p:childTnLst>
                          </p:cTn>
                        </p:par>
                        <p:par>
                          <p:cTn id="18" fill="hold" nodeType="afterGroup">
                            <p:stCondLst>
                              <p:cond delay="7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146438"/>
                                        </p:tgtEl>
                                        <p:attrNameLst>
                                          <p:attrName>style.visibility</p:attrName>
                                        </p:attrNameLst>
                                      </p:cBhvr>
                                      <p:to>
                                        <p:strVal val="visible"/>
                                      </p:to>
                                    </p:set>
                                    <p:anim calcmode="lin" valueType="num">
                                      <p:cBhvr>
                                        <p:cTn id="21" dur="1000" fill="hold"/>
                                        <p:tgtEl>
                                          <p:spTgt spid="146438"/>
                                        </p:tgtEl>
                                        <p:attrNameLst>
                                          <p:attrName>ppt_w</p:attrName>
                                        </p:attrNameLst>
                                      </p:cBhvr>
                                      <p:tavLst>
                                        <p:tav tm="0">
                                          <p:val>
                                            <p:fltVal val="0"/>
                                          </p:val>
                                        </p:tav>
                                        <p:tav tm="100000">
                                          <p:val>
                                            <p:strVal val="#ppt_w"/>
                                          </p:val>
                                        </p:tav>
                                      </p:tavLst>
                                    </p:anim>
                                    <p:anim calcmode="lin" valueType="num">
                                      <p:cBhvr>
                                        <p:cTn id="22" dur="1000" fill="hold"/>
                                        <p:tgtEl>
                                          <p:spTgt spid="146438"/>
                                        </p:tgtEl>
                                        <p:attrNameLst>
                                          <p:attrName>ppt_h</p:attrName>
                                        </p:attrNameLst>
                                      </p:cBhvr>
                                      <p:tavLst>
                                        <p:tav tm="0">
                                          <p:val>
                                            <p:fltVal val="0"/>
                                          </p:val>
                                        </p:tav>
                                        <p:tav tm="100000">
                                          <p:val>
                                            <p:strVal val="#ppt_h"/>
                                          </p:val>
                                        </p:tav>
                                      </p:tavLst>
                                    </p:anim>
                                    <p:anim calcmode="lin" valueType="num">
                                      <p:cBhvr>
                                        <p:cTn id="23" dur="1000" fill="hold"/>
                                        <p:tgtEl>
                                          <p:spTgt spid="146438"/>
                                        </p:tgtEl>
                                        <p:attrNameLst>
                                          <p:attrName>style.rotation</p:attrName>
                                        </p:attrNameLst>
                                      </p:cBhvr>
                                      <p:tavLst>
                                        <p:tav tm="0">
                                          <p:val>
                                            <p:fltVal val="90"/>
                                          </p:val>
                                        </p:tav>
                                        <p:tav tm="100000">
                                          <p:val>
                                            <p:fltVal val="0"/>
                                          </p:val>
                                        </p:tav>
                                      </p:tavLst>
                                    </p:anim>
                                    <p:animEffect transition="in" filter="fade">
                                      <p:cBhvr>
                                        <p:cTn id="24" dur="1000"/>
                                        <p:tgtEl>
                                          <p:spTgt spid="146438"/>
                                        </p:tgtEl>
                                      </p:cBhvr>
                                    </p:animEffect>
                                  </p:childTnLst>
                                </p:cTn>
                              </p:par>
                            </p:childTnLst>
                          </p:cTn>
                        </p:par>
                        <p:par>
                          <p:cTn id="25" fill="hold" nodeType="afterGroup">
                            <p:stCondLst>
                              <p:cond delay="8200"/>
                            </p:stCondLst>
                            <p:childTnLst>
                              <p:par>
                                <p:cTn id="26" presetID="17" presetClass="entr" presetSubtype="10" fill="hold" grpId="0" nodeType="afterEffect">
                                  <p:stCondLst>
                                    <p:cond delay="0"/>
                                  </p:stCondLst>
                                  <p:childTnLst>
                                    <p:set>
                                      <p:cBhvr>
                                        <p:cTn id="27" dur="1" fill="hold">
                                          <p:stCondLst>
                                            <p:cond delay="0"/>
                                          </p:stCondLst>
                                        </p:cTn>
                                        <p:tgtEl>
                                          <p:spTgt spid="146435"/>
                                        </p:tgtEl>
                                        <p:attrNameLst>
                                          <p:attrName>style.visibility</p:attrName>
                                        </p:attrNameLst>
                                      </p:cBhvr>
                                      <p:to>
                                        <p:strVal val="visible"/>
                                      </p:to>
                                    </p:set>
                                    <p:anim calcmode="lin" valueType="num">
                                      <p:cBhvr>
                                        <p:cTn id="28" dur="500" fill="hold"/>
                                        <p:tgtEl>
                                          <p:spTgt spid="146435"/>
                                        </p:tgtEl>
                                        <p:attrNameLst>
                                          <p:attrName>ppt_w</p:attrName>
                                        </p:attrNameLst>
                                      </p:cBhvr>
                                      <p:tavLst>
                                        <p:tav tm="0">
                                          <p:val>
                                            <p:fltVal val="0"/>
                                          </p:val>
                                        </p:tav>
                                        <p:tav tm="100000">
                                          <p:val>
                                            <p:strVal val="#ppt_w"/>
                                          </p:val>
                                        </p:tav>
                                      </p:tavLst>
                                    </p:anim>
                                    <p:anim calcmode="lin" valueType="num">
                                      <p:cBhvr>
                                        <p:cTn id="29" dur="500" fill="hold"/>
                                        <p:tgtEl>
                                          <p:spTgt spid="146435"/>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8700"/>
                            </p:stCondLst>
                            <p:childTnLst>
                              <p:par>
                                <p:cTn id="31" presetID="3" presetClass="entr" presetSubtype="10" fill="hold" grpId="0" nodeType="afterEffect">
                                  <p:stCondLst>
                                    <p:cond delay="0"/>
                                  </p:stCondLst>
                                  <p:childTnLst>
                                    <p:set>
                                      <p:cBhvr>
                                        <p:cTn id="32" dur="1" fill="hold">
                                          <p:stCondLst>
                                            <p:cond delay="0"/>
                                          </p:stCondLst>
                                        </p:cTn>
                                        <p:tgtEl>
                                          <p:spTgt spid="146436"/>
                                        </p:tgtEl>
                                        <p:attrNameLst>
                                          <p:attrName>style.visibility</p:attrName>
                                        </p:attrNameLst>
                                      </p:cBhvr>
                                      <p:to>
                                        <p:strVal val="visible"/>
                                      </p:to>
                                    </p:set>
                                    <p:animEffect transition="in" filter="blinds(horizontal)">
                                      <p:cBhvr>
                                        <p:cTn id="33" dur="500"/>
                                        <p:tgtEl>
                                          <p:spTgt spid="1464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1" nodeType="clickEffect">
                                  <p:stCondLst>
                                    <p:cond delay="0"/>
                                  </p:stCondLst>
                                  <p:iterate type="lt">
                                    <p:tmPct val="0"/>
                                  </p:iterate>
                                  <p:childTnLst>
                                    <p:set>
                                      <p:cBhvr>
                                        <p:cTn id="37" dur="1" fill="hold">
                                          <p:stCondLst>
                                            <p:cond delay="0"/>
                                          </p:stCondLst>
                                        </p:cTn>
                                        <p:tgtEl>
                                          <p:spTgt spid="146438"/>
                                        </p:tgtEl>
                                        <p:attrNameLst>
                                          <p:attrName>style.visibility</p:attrName>
                                        </p:attrNameLst>
                                      </p:cBhvr>
                                      <p:to>
                                        <p:strVal val="visible"/>
                                      </p:to>
                                    </p:set>
                                    <p:animEffect transition="in" filter="box(in)">
                                      <p:cBhvr>
                                        <p:cTn id="38" dur="500"/>
                                        <p:tgtEl>
                                          <p:spTgt spid="146438"/>
                                        </p:tgtEl>
                                      </p:cBhvr>
                                    </p:animEffect>
                                  </p:childTnLst>
                                </p:cTn>
                              </p:par>
                            </p:childTnLst>
                          </p:cTn>
                        </p:par>
                        <p:par>
                          <p:cTn id="39" fill="hold" nodeType="afterGroup">
                            <p:stCondLst>
                              <p:cond delay="500"/>
                            </p:stCondLst>
                            <p:childTnLst>
                              <p:par>
                                <p:cTn id="40" presetID="21" presetClass="entr" presetSubtype="8" fill="hold" nodeType="afterEffect">
                                  <p:stCondLst>
                                    <p:cond delay="0"/>
                                  </p:stCondLst>
                                  <p:childTnLst>
                                    <p:set>
                                      <p:cBhvr>
                                        <p:cTn id="41" dur="1" fill="hold">
                                          <p:stCondLst>
                                            <p:cond delay="0"/>
                                          </p:stCondLst>
                                        </p:cTn>
                                        <p:tgtEl>
                                          <p:spTgt spid="146441"/>
                                        </p:tgtEl>
                                        <p:attrNameLst>
                                          <p:attrName>style.visibility</p:attrName>
                                        </p:attrNameLst>
                                      </p:cBhvr>
                                      <p:to>
                                        <p:strVal val="visible"/>
                                      </p:to>
                                    </p:set>
                                    <p:animEffect transition="in" filter="wheel(8)">
                                      <p:cBhvr>
                                        <p:cTn id="42" dur="10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animBg="1"/>
      <p:bldP spid="146436" grpId="0" animBg="1"/>
      <p:bldP spid="146437" grpId="0"/>
      <p:bldP spid="146438" grpId="0" animBg="1"/>
      <p:bldP spid="146438"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Q29C</a:t>
            </a:r>
          </a:p>
        </p:txBody>
      </p:sp>
      <p:sp>
        <p:nvSpPr>
          <p:cNvPr id="147459"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All elected officials or a designee must attend 3 hours of Public Records Act training for each term of office.</a:t>
            </a:r>
          </a:p>
        </p:txBody>
      </p:sp>
      <p:sp>
        <p:nvSpPr>
          <p:cNvPr id="147460"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87045"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7046"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7047"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143000" y="1371600"/>
            <a:ext cx="7086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The Devine Police Department Public Records Policy requires that social security numbers be redacted from public records before production.  Does the Public Records Act permit such a policy?</a:t>
            </a:r>
          </a:p>
          <a:p>
            <a:pPr algn="l" eaLnBrk="1" hangingPunct="1">
              <a:defRPr/>
            </a:pPr>
            <a:endParaRPr lang="en-US" altLang="en-US" sz="2800" smtClean="0">
              <a:latin typeface="Times New Roman" pitchFamily="18" charset="0"/>
            </a:endParaRPr>
          </a:p>
        </p:txBody>
      </p:sp>
      <p:sp>
        <p:nvSpPr>
          <p:cNvPr id="148483" name="Text Box 3">
            <a:hlinkClick r:id="" action="ppaction://hlinkshowjump?jump=nextslide"/>
            <a:hlinkHover r:id="" action="ppaction://noaction" highlightClick="1">
              <a:snd r:embed="rId3" name="whoosh.wav"/>
            </a:hlinkHover>
          </p:cNvPr>
          <p:cNvSpPr txBox="1">
            <a:spLocks noChangeArrowheads="1"/>
          </p:cNvSpPr>
          <p:nvPr/>
        </p:nvSpPr>
        <p:spPr bwMode="auto">
          <a:xfrm>
            <a:off x="25908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48484" name="Text Box 4">
            <a:hlinkClick r:id="" action="ppaction://noaction">
              <a:snd r:embed="rId4" name="Nosorry.wav"/>
            </a:hlinkClick>
            <a:hlinkHover r:id="" action="ppaction://noaction" highlightClick="1">
              <a:snd r:embed="rId3" name="whoosh.wav"/>
            </a:hlinkHover>
          </p:cNvPr>
          <p:cNvSpPr txBox="1">
            <a:spLocks noChangeArrowheads="1"/>
          </p:cNvSpPr>
          <p:nvPr/>
        </p:nvSpPr>
        <p:spPr bwMode="auto">
          <a:xfrm>
            <a:off x="54102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48485" name="Rectangle 5"/>
          <p:cNvSpPr>
            <a:spLocks noGrp="1" noChangeArrowheads="1"/>
          </p:cNvSpPr>
          <p:nvPr>
            <p:ph type="title"/>
          </p:nvPr>
        </p:nvSpPr>
        <p:spPr/>
        <p:txBody>
          <a:bodyPr/>
          <a:lstStyle/>
          <a:p>
            <a:pPr eaLnBrk="1" hangingPunct="1">
              <a:defRPr/>
            </a:pPr>
            <a:r>
              <a:rPr lang="en-US" altLang="en-US" sz="4800" dirty="0" smtClean="0">
                <a:solidFill>
                  <a:srgbClr val="6699FF"/>
                </a:solidFill>
                <a:latin typeface="Monotype Corsiva" pitchFamily="66" charset="0"/>
              </a:rPr>
              <a:t>Question 32</a:t>
            </a:r>
          </a:p>
        </p:txBody>
      </p:sp>
      <p:sp>
        <p:nvSpPr>
          <p:cNvPr id="148486" name="Text Box 6">
            <a:hlinkClick r:id="" action="ppaction://noaction">
              <a:snd r:embed="rId5" name="Wrngans1.wav"/>
            </a:hlinkClick>
            <a:hlinkHover r:id="" action="ppaction://noaction" highlightClick="1">
              <a:snd r:embed="rId3" name="whoosh.wav"/>
            </a:hlinkHover>
          </p:cNvPr>
          <p:cNvSpPr txBox="1">
            <a:spLocks noChangeArrowheads="1"/>
          </p:cNvSpPr>
          <p:nvPr/>
        </p:nvSpPr>
        <p:spPr bwMode="auto">
          <a:xfrm>
            <a:off x="3962400" y="51816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circle/>
    <p:sndAc>
      <p:stSnd>
        <p:snd r:embed="rId2" name="Nxtques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fade">
                                      <p:cBhvr>
                                        <p:cTn id="7" dur="100"/>
                                        <p:tgtEl>
                                          <p:spTgt spid="148485"/>
                                        </p:tgtEl>
                                      </p:cBhvr>
                                    </p:animEffect>
                                    <p:anim calcmode="lin" valueType="num">
                                      <p:cBhvr>
                                        <p:cTn id="8" dur="400" fill="hold"/>
                                        <p:tgtEl>
                                          <p:spTgt spid="148485"/>
                                        </p:tgtEl>
                                        <p:attrNameLst>
                                          <p:attrName>ppt_x</p:attrName>
                                        </p:attrNameLst>
                                      </p:cBhvr>
                                      <p:tavLst>
                                        <p:tav tm="0">
                                          <p:val>
                                            <p:strVal val="#ppt_x"/>
                                          </p:val>
                                        </p:tav>
                                        <p:tav tm="100000">
                                          <p:val>
                                            <p:strVal val="#ppt_x"/>
                                          </p:val>
                                        </p:tav>
                                      </p:tavLst>
                                    </p:anim>
                                    <p:anim calcmode="lin" valueType="num">
                                      <p:cBhvr>
                                        <p:cTn id="9" dur="400" fill="hold"/>
                                        <p:tgtEl>
                                          <p:spTgt spid="14848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484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484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48482"/>
                                        </p:tgtEl>
                                        <p:attrNameLst>
                                          <p:attrName>style.visibility</p:attrName>
                                        </p:attrNameLst>
                                      </p:cBhvr>
                                      <p:to>
                                        <p:strVal val="visible"/>
                                      </p:to>
                                    </p:set>
                                    <p:anim calcmode="discrete" valueType="clr">
                                      <p:cBhvr override="childStyle">
                                        <p:cTn id="15" dur="80"/>
                                        <p:tgtEl>
                                          <p:spTgt spid="148482"/>
                                        </p:tgtEl>
                                        <p:attrNameLst>
                                          <p:attrName>style.color</p:attrName>
                                        </p:attrNameLst>
                                      </p:cBhvr>
                                      <p:tavLst>
                                        <p:tav tm="0">
                                          <p:val>
                                            <p:clrVal>
                                              <a:srgbClr val="FF9933"/>
                                            </p:clrVal>
                                          </p:val>
                                        </p:tav>
                                        <p:tav tm="50000">
                                          <p:val>
                                            <p:clrVal>
                                              <a:schemeClr val="accent1"/>
                                            </p:clrVal>
                                          </p:val>
                                        </p:tav>
                                      </p:tavLst>
                                    </p:anim>
                                    <p:anim calcmode="discrete" valueType="clr">
                                      <p:cBhvr>
                                        <p:cTn id="16" dur="80"/>
                                        <p:tgtEl>
                                          <p:spTgt spid="148482"/>
                                        </p:tgtEl>
                                        <p:attrNameLst>
                                          <p:attrName>fillcolor</p:attrName>
                                        </p:attrNameLst>
                                      </p:cBhvr>
                                      <p:tavLst>
                                        <p:tav tm="0">
                                          <p:val>
                                            <p:clrVal>
                                              <a:schemeClr val="accent2"/>
                                            </p:clrVal>
                                          </p:val>
                                        </p:tav>
                                        <p:tav tm="50000">
                                          <p:val>
                                            <p:clrVal>
                                              <a:schemeClr val="hlink"/>
                                            </p:clrVal>
                                          </p:val>
                                        </p:tav>
                                      </p:tavLst>
                                    </p:anim>
                                    <p:set>
                                      <p:cBhvr>
                                        <p:cTn id="17" dur="80"/>
                                        <p:tgtEl>
                                          <p:spTgt spid="148482"/>
                                        </p:tgtEl>
                                        <p:attrNameLst>
                                          <p:attrName>fill.type</p:attrName>
                                        </p:attrNameLst>
                                      </p:cBhvr>
                                      <p:to>
                                        <p:strVal val="solid"/>
                                      </p:to>
                                    </p:set>
                                  </p:childTnLst>
                                </p:cTn>
                              </p:par>
                            </p:childTnLst>
                          </p:cTn>
                        </p:par>
                        <p:par>
                          <p:cTn id="18" fill="hold" nodeType="afterGroup">
                            <p:stCondLst>
                              <p:cond delay="7520"/>
                            </p:stCondLst>
                            <p:childTnLst>
                              <p:par>
                                <p:cTn id="19" presetID="1" presetClass="entr" presetSubtype="0" fill="hold" grpId="0" nodeType="afterEffect">
                                  <p:stCondLst>
                                    <p:cond delay="0"/>
                                  </p:stCondLst>
                                  <p:childTnLst>
                                    <p:set>
                                      <p:cBhvr>
                                        <p:cTn id="20" dur="1" fill="hold">
                                          <p:stCondLst>
                                            <p:cond delay="0"/>
                                          </p:stCondLst>
                                        </p:cTn>
                                        <p:tgtEl>
                                          <p:spTgt spid="148483"/>
                                        </p:tgtEl>
                                        <p:attrNameLst>
                                          <p:attrName>style.visibility</p:attrName>
                                        </p:attrNameLst>
                                      </p:cBhvr>
                                      <p:to>
                                        <p:strVal val="visible"/>
                                      </p:to>
                                    </p:set>
                                  </p:childTnLst>
                                </p:cTn>
                              </p:par>
                            </p:childTnLst>
                          </p:cTn>
                        </p:par>
                        <p:par>
                          <p:cTn id="21" fill="hold" nodeType="afterGroup">
                            <p:stCondLst>
                              <p:cond delay="7520"/>
                            </p:stCondLst>
                            <p:childTnLst>
                              <p:par>
                                <p:cTn id="22" presetID="1" presetClass="entr" presetSubtype="0" fill="hold" grpId="0" nodeType="afterEffect">
                                  <p:stCondLst>
                                    <p:cond delay="0"/>
                                  </p:stCondLst>
                                  <p:childTnLst>
                                    <p:set>
                                      <p:cBhvr>
                                        <p:cTn id="23" dur="1" fill="hold">
                                          <p:stCondLst>
                                            <p:cond delay="0"/>
                                          </p:stCondLst>
                                        </p:cTn>
                                        <p:tgtEl>
                                          <p:spTgt spid="148484"/>
                                        </p:tgtEl>
                                        <p:attrNameLst>
                                          <p:attrName>style.visibility</p:attrName>
                                        </p:attrNameLst>
                                      </p:cBhvr>
                                      <p:to>
                                        <p:strVal val="visible"/>
                                      </p:to>
                                    </p:set>
                                  </p:childTnLst>
                                </p:cTn>
                              </p:par>
                            </p:childTnLst>
                          </p:cTn>
                        </p:par>
                        <p:par>
                          <p:cTn id="24" fill="hold" nodeType="afterGroup">
                            <p:stCondLst>
                              <p:cond delay="752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48486"/>
                                        </p:tgtEl>
                                        <p:attrNameLst>
                                          <p:attrName>style.visibility</p:attrName>
                                        </p:attrNameLst>
                                      </p:cBhvr>
                                      <p:to>
                                        <p:strVal val="visible"/>
                                      </p:to>
                                    </p:set>
                                    <p:anim calcmode="lin" valueType="num">
                                      <p:cBhvr>
                                        <p:cTn id="27" dur="1000" fill="hold"/>
                                        <p:tgtEl>
                                          <p:spTgt spid="148486"/>
                                        </p:tgtEl>
                                        <p:attrNameLst>
                                          <p:attrName>ppt_w</p:attrName>
                                        </p:attrNameLst>
                                      </p:cBhvr>
                                      <p:tavLst>
                                        <p:tav tm="0">
                                          <p:val>
                                            <p:fltVal val="0"/>
                                          </p:val>
                                        </p:tav>
                                        <p:tav tm="100000">
                                          <p:val>
                                            <p:strVal val="#ppt_w"/>
                                          </p:val>
                                        </p:tav>
                                      </p:tavLst>
                                    </p:anim>
                                    <p:anim calcmode="lin" valueType="num">
                                      <p:cBhvr>
                                        <p:cTn id="28" dur="1000" fill="hold"/>
                                        <p:tgtEl>
                                          <p:spTgt spid="148486"/>
                                        </p:tgtEl>
                                        <p:attrNameLst>
                                          <p:attrName>ppt_h</p:attrName>
                                        </p:attrNameLst>
                                      </p:cBhvr>
                                      <p:tavLst>
                                        <p:tav tm="0">
                                          <p:val>
                                            <p:fltVal val="0"/>
                                          </p:val>
                                        </p:tav>
                                        <p:tav tm="100000">
                                          <p:val>
                                            <p:strVal val="#ppt_h"/>
                                          </p:val>
                                        </p:tav>
                                      </p:tavLst>
                                    </p:anim>
                                    <p:anim calcmode="lin" valueType="num">
                                      <p:cBhvr>
                                        <p:cTn id="29" dur="1000" fill="hold"/>
                                        <p:tgtEl>
                                          <p:spTgt spid="148486"/>
                                        </p:tgtEl>
                                        <p:attrNameLst>
                                          <p:attrName>style.rotation</p:attrName>
                                        </p:attrNameLst>
                                      </p:cBhvr>
                                      <p:tavLst>
                                        <p:tav tm="0">
                                          <p:val>
                                            <p:fltVal val="90"/>
                                          </p:val>
                                        </p:tav>
                                        <p:tav tm="100000">
                                          <p:val>
                                            <p:fltVal val="0"/>
                                          </p:val>
                                        </p:tav>
                                      </p:tavLst>
                                    </p:anim>
                                    <p:animEffect transition="in" filter="fade">
                                      <p:cBhvr>
                                        <p:cTn id="30" dur="10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animBg="1"/>
      <p:bldP spid="148484" grpId="0" animBg="1"/>
      <p:bldP spid="148485" grpId="0"/>
      <p:bldP spid="14848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Q30C</a:t>
            </a:r>
          </a:p>
        </p:txBody>
      </p:sp>
      <p:sp>
        <p:nvSpPr>
          <p:cNvPr id="149507" name="Rectangle 3"/>
          <p:cNvSpPr>
            <a:spLocks noChangeArrowheads="1"/>
          </p:cNvSpPr>
          <p:nvPr/>
        </p:nvSpPr>
        <p:spPr bwMode="auto">
          <a:xfrm>
            <a:off x="1143000" y="2133600"/>
            <a:ext cx="6553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l"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Yes</a:t>
            </a:r>
          </a:p>
          <a:p>
            <a:pPr algn="just" eaLnBrk="1" hangingPunct="1">
              <a:defRPr/>
            </a:pPr>
            <a:r>
              <a:rPr lang="en-US" altLang="en-US" sz="2000" smtClean="0">
                <a:latin typeface="Lucida Sans Unicode" pitchFamily="34" charset="0"/>
              </a:rPr>
              <a:t>Public bodies are </a:t>
            </a:r>
            <a:r>
              <a:rPr lang="en-US" altLang="en-US" sz="2000" b="1" u="sng" smtClean="0">
                <a:latin typeface="Lucida Sans Unicode" pitchFamily="34" charset="0"/>
              </a:rPr>
              <a:t>required</a:t>
            </a:r>
            <a:r>
              <a:rPr lang="en-US" altLang="en-US" sz="2000" smtClean="0">
                <a:latin typeface="Lucida Sans Unicode" pitchFamily="34" charset="0"/>
              </a:rPr>
              <a:t> to redact social security numbers prior to producing records. </a:t>
            </a:r>
          </a:p>
        </p:txBody>
      </p:sp>
      <p:sp>
        <p:nvSpPr>
          <p:cNvPr id="149508" name="Rectangle 4"/>
          <p:cNvSpPr>
            <a:spLocks noChangeArrowheads="1"/>
          </p:cNvSpPr>
          <p:nvPr/>
        </p:nvSpPr>
        <p:spPr bwMode="auto">
          <a:xfrm>
            <a:off x="3276600" y="1143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89093" name="AutoShape 5">
            <a:hlinkClick r:id="" action="ppaction://hlinkshowjump?jump=lastslideviewed" highlightClick="1"/>
          </p:cNvPr>
          <p:cNvSpPr>
            <a:spLocks noChangeArrowheads="1"/>
          </p:cNvSpPr>
          <p:nvPr/>
        </p:nvSpPr>
        <p:spPr bwMode="auto">
          <a:xfrm>
            <a:off x="16764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9094"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9095"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143000" y="1371600"/>
            <a:ext cx="701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800" smtClean="0">
                <a:latin typeface="Times New Roman" pitchFamily="18" charset="0"/>
              </a:rPr>
              <a:t>The City of Rockne Public Records Policy requires that any record containing a social security number be withheld from production under the Public Records Act. Is this a valid provision?</a:t>
            </a:r>
          </a:p>
          <a:p>
            <a:pPr algn="l" eaLnBrk="1" hangingPunct="1">
              <a:defRPr/>
            </a:pPr>
            <a:endParaRPr lang="en-US" altLang="en-US" sz="2800" smtClean="0">
              <a:latin typeface="Times New Roman" pitchFamily="18" charset="0"/>
            </a:endParaRPr>
          </a:p>
        </p:txBody>
      </p:sp>
      <p:sp>
        <p:nvSpPr>
          <p:cNvPr id="153603" name="Text Box 3">
            <a:hlinkClick r:id="" action="ppaction://noaction">
              <a:snd r:embed="rId3" name="wawawawa.wav"/>
            </a:hlinkClick>
            <a:hlinkHover r:id="" action="ppaction://noaction" highlightClick="1">
              <a:snd r:embed="rId4" name="whoosh.wav"/>
            </a:hlinkHover>
          </p:cNvPr>
          <p:cNvSpPr txBox="1">
            <a:spLocks noChangeArrowheads="1"/>
          </p:cNvSpPr>
          <p:nvPr/>
        </p:nvSpPr>
        <p:spPr bwMode="auto">
          <a:xfrm>
            <a:off x="25908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Yes</a:t>
            </a:r>
          </a:p>
        </p:txBody>
      </p:sp>
      <p:sp>
        <p:nvSpPr>
          <p:cNvPr id="153604" name="Text Box 4">
            <a:hlinkClick r:id="" action="ppaction://hlinkshowjump?jump=nextslide"/>
            <a:hlinkHover r:id="" action="ppaction://noaction" highlightClick="1">
              <a:snd r:embed="rId4" name="whoosh.wav"/>
            </a:hlinkHover>
          </p:cNvPr>
          <p:cNvSpPr txBox="1">
            <a:spLocks noChangeArrowheads="1"/>
          </p:cNvSpPr>
          <p:nvPr/>
        </p:nvSpPr>
        <p:spPr bwMode="auto">
          <a:xfrm>
            <a:off x="3810000" y="5181600"/>
            <a:ext cx="11430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No</a:t>
            </a:r>
          </a:p>
        </p:txBody>
      </p:sp>
      <p:sp>
        <p:nvSpPr>
          <p:cNvPr id="153605" name="Rectangle 5"/>
          <p:cNvSpPr>
            <a:spLocks noGrp="1" noChangeArrowheads="1"/>
          </p:cNvSpPr>
          <p:nvPr>
            <p:ph type="title"/>
          </p:nvPr>
        </p:nvSpPr>
        <p:spPr/>
        <p:txBody>
          <a:bodyPr/>
          <a:lstStyle/>
          <a:p>
            <a:pPr eaLnBrk="1" hangingPunct="1">
              <a:defRPr/>
            </a:pPr>
            <a:r>
              <a:rPr lang="en-US" altLang="en-US" sz="4800" dirty="0" smtClean="0">
                <a:solidFill>
                  <a:srgbClr val="6699FF"/>
                </a:solidFill>
                <a:latin typeface="Monotype Corsiva" pitchFamily="66" charset="0"/>
              </a:rPr>
              <a:t>Question 33</a:t>
            </a:r>
          </a:p>
        </p:txBody>
      </p:sp>
      <p:sp>
        <p:nvSpPr>
          <p:cNvPr id="153606" name="Text Box 6">
            <a:hlinkClick r:id="" action="ppaction://noaction">
              <a:snd r:embed="rId5" name="youre-almost-there.wav"/>
            </a:hlinkClick>
            <a:hlinkHover r:id="" action="ppaction://noaction" highlightClick="1">
              <a:snd r:embed="rId4" name="whoosh.wav"/>
            </a:hlinkHover>
          </p:cNvPr>
          <p:cNvSpPr txBox="1">
            <a:spLocks noChangeArrowheads="1"/>
          </p:cNvSpPr>
          <p:nvPr/>
        </p:nvSpPr>
        <p:spPr bwMode="auto">
          <a:xfrm>
            <a:off x="5029200" y="5181600"/>
            <a:ext cx="1219200" cy="457200"/>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buClr>
                <a:schemeClr val="hlink"/>
              </a:buClr>
              <a:buSzPct val="65000"/>
              <a:buFont typeface="Wingdings" pitchFamily="2" charset="2"/>
              <a:buNone/>
              <a:defRPr/>
            </a:pPr>
            <a:r>
              <a:rPr lang="en-US" altLang="en-US" sz="2400" b="1">
                <a:solidFill>
                  <a:srgbClr val="FF9900"/>
                </a:solidFill>
                <a:effectLst>
                  <a:outerShdw blurRad="38100" dist="38100" dir="2700000" algn="tl">
                    <a:srgbClr val="000000"/>
                  </a:outerShdw>
                </a:effectLst>
                <a:latin typeface="Trebuchet MS" pitchFamily="34" charset="0"/>
              </a:rPr>
              <a:t>Maybe</a:t>
            </a:r>
          </a:p>
        </p:txBody>
      </p:sp>
    </p:spTree>
  </p:cSld>
  <p:clrMapOvr>
    <a:masterClrMapping/>
  </p:clrMapOvr>
  <p:transition spd="slow" advClick="0">
    <p:circle/>
    <p:sndAc>
      <p:stSnd>
        <p:snd r:embed="rId2" name="Answer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ipe(down)">
                                      <p:cBhvr>
                                        <p:cTn id="7" dur="580">
                                          <p:stCondLst>
                                            <p:cond delay="0"/>
                                          </p:stCondLst>
                                        </p:cTn>
                                        <p:tgtEl>
                                          <p:spTgt spid="153605"/>
                                        </p:tgtEl>
                                      </p:cBhvr>
                                    </p:animEffect>
                                    <p:anim calcmode="lin" valueType="num">
                                      <p:cBhvr>
                                        <p:cTn id="8" dur="1822" tmFilter="0,0; 0.14,0.36; 0.43,0.73; 0.71,0.91; 1.0,1.0">
                                          <p:stCondLst>
                                            <p:cond delay="0"/>
                                          </p:stCondLst>
                                        </p:cTn>
                                        <p:tgtEl>
                                          <p:spTgt spid="1536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0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05"/>
                                        </p:tgtEl>
                                      </p:cBhvr>
                                      <p:to x="100000" y="60000"/>
                                    </p:animScale>
                                    <p:animScale>
                                      <p:cBhvr>
                                        <p:cTn id="14" dur="166" decel="50000">
                                          <p:stCondLst>
                                            <p:cond delay="676"/>
                                          </p:stCondLst>
                                        </p:cTn>
                                        <p:tgtEl>
                                          <p:spTgt spid="153605"/>
                                        </p:tgtEl>
                                      </p:cBhvr>
                                      <p:to x="100000" y="100000"/>
                                    </p:animScale>
                                    <p:animScale>
                                      <p:cBhvr>
                                        <p:cTn id="15" dur="26">
                                          <p:stCondLst>
                                            <p:cond delay="1312"/>
                                          </p:stCondLst>
                                        </p:cTn>
                                        <p:tgtEl>
                                          <p:spTgt spid="153605"/>
                                        </p:tgtEl>
                                      </p:cBhvr>
                                      <p:to x="100000" y="80000"/>
                                    </p:animScale>
                                    <p:animScale>
                                      <p:cBhvr>
                                        <p:cTn id="16" dur="166" decel="50000">
                                          <p:stCondLst>
                                            <p:cond delay="1338"/>
                                          </p:stCondLst>
                                        </p:cTn>
                                        <p:tgtEl>
                                          <p:spTgt spid="153605"/>
                                        </p:tgtEl>
                                      </p:cBhvr>
                                      <p:to x="100000" y="100000"/>
                                    </p:animScale>
                                    <p:animScale>
                                      <p:cBhvr>
                                        <p:cTn id="17" dur="26">
                                          <p:stCondLst>
                                            <p:cond delay="1642"/>
                                          </p:stCondLst>
                                        </p:cTn>
                                        <p:tgtEl>
                                          <p:spTgt spid="153605"/>
                                        </p:tgtEl>
                                      </p:cBhvr>
                                      <p:to x="100000" y="90000"/>
                                    </p:animScale>
                                    <p:animScale>
                                      <p:cBhvr>
                                        <p:cTn id="18" dur="166" decel="50000">
                                          <p:stCondLst>
                                            <p:cond delay="1668"/>
                                          </p:stCondLst>
                                        </p:cTn>
                                        <p:tgtEl>
                                          <p:spTgt spid="153605"/>
                                        </p:tgtEl>
                                      </p:cBhvr>
                                      <p:to x="100000" y="100000"/>
                                    </p:animScale>
                                    <p:animScale>
                                      <p:cBhvr>
                                        <p:cTn id="19" dur="26">
                                          <p:stCondLst>
                                            <p:cond delay="1808"/>
                                          </p:stCondLst>
                                        </p:cTn>
                                        <p:tgtEl>
                                          <p:spTgt spid="153605"/>
                                        </p:tgtEl>
                                      </p:cBhvr>
                                      <p:to x="100000" y="95000"/>
                                    </p:animScale>
                                    <p:animScale>
                                      <p:cBhvr>
                                        <p:cTn id="20" dur="166" decel="50000">
                                          <p:stCondLst>
                                            <p:cond delay="1834"/>
                                          </p:stCondLst>
                                        </p:cTn>
                                        <p:tgtEl>
                                          <p:spTgt spid="153605"/>
                                        </p:tgtEl>
                                      </p:cBhvr>
                                      <p:to x="100000" y="100000"/>
                                    </p:animScale>
                                  </p:childTnLst>
                                </p:cTn>
                              </p:par>
                            </p:childTnLst>
                          </p:cTn>
                        </p:par>
                        <p:par>
                          <p:cTn id="21" fill="hold" nodeType="afterGroup">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53602"/>
                                        </p:tgtEl>
                                        <p:attrNameLst>
                                          <p:attrName>style.visibility</p:attrName>
                                        </p:attrNameLst>
                                      </p:cBhvr>
                                      <p:to>
                                        <p:strVal val="visible"/>
                                      </p:to>
                                    </p:set>
                                    <p:anim calcmode="discrete" valueType="clr">
                                      <p:cBhvr override="childStyle">
                                        <p:cTn id="24" dur="80"/>
                                        <p:tgtEl>
                                          <p:spTgt spid="153602"/>
                                        </p:tgtEl>
                                        <p:attrNameLst>
                                          <p:attrName>style.color</p:attrName>
                                        </p:attrNameLst>
                                      </p:cBhvr>
                                      <p:tavLst>
                                        <p:tav tm="0">
                                          <p:val>
                                            <p:clrVal>
                                              <a:srgbClr val="FF9933"/>
                                            </p:clrVal>
                                          </p:val>
                                        </p:tav>
                                        <p:tav tm="50000">
                                          <p:val>
                                            <p:clrVal>
                                              <a:schemeClr val="accent1"/>
                                            </p:clrVal>
                                          </p:val>
                                        </p:tav>
                                      </p:tavLst>
                                    </p:anim>
                                    <p:anim calcmode="discrete" valueType="clr">
                                      <p:cBhvr>
                                        <p:cTn id="25" dur="80"/>
                                        <p:tgtEl>
                                          <p:spTgt spid="153602"/>
                                        </p:tgtEl>
                                        <p:attrNameLst>
                                          <p:attrName>fillcolor</p:attrName>
                                        </p:attrNameLst>
                                      </p:cBhvr>
                                      <p:tavLst>
                                        <p:tav tm="0">
                                          <p:val>
                                            <p:clrVal>
                                              <a:schemeClr val="accent2"/>
                                            </p:clrVal>
                                          </p:val>
                                        </p:tav>
                                        <p:tav tm="50000">
                                          <p:val>
                                            <p:clrVal>
                                              <a:schemeClr val="hlink"/>
                                            </p:clrVal>
                                          </p:val>
                                        </p:tav>
                                      </p:tavLst>
                                    </p:anim>
                                    <p:set>
                                      <p:cBhvr>
                                        <p:cTn id="26" dur="80"/>
                                        <p:tgtEl>
                                          <p:spTgt spid="153602"/>
                                        </p:tgtEl>
                                        <p:attrNameLst>
                                          <p:attrName>fill.type</p:attrName>
                                        </p:attrNameLst>
                                      </p:cBhvr>
                                      <p:to>
                                        <p:strVal val="solid"/>
                                      </p:to>
                                    </p:set>
                                  </p:childTnLst>
                                </p:cTn>
                              </p:par>
                            </p:childTnLst>
                          </p:cTn>
                        </p:par>
                        <p:par>
                          <p:cTn id="27" fill="hold" nodeType="afterGroup">
                            <p:stCondLst>
                              <p:cond delay="8320"/>
                            </p:stCondLst>
                            <p:childTnLst>
                              <p:par>
                                <p:cTn id="28" presetID="1" presetClass="entr" presetSubtype="0" fill="hold" grpId="0" nodeType="afterEffect">
                                  <p:stCondLst>
                                    <p:cond delay="0"/>
                                  </p:stCondLst>
                                  <p:childTnLst>
                                    <p:set>
                                      <p:cBhvr>
                                        <p:cTn id="29" dur="1" fill="hold">
                                          <p:stCondLst>
                                            <p:cond delay="0"/>
                                          </p:stCondLst>
                                        </p:cTn>
                                        <p:tgtEl>
                                          <p:spTgt spid="153603"/>
                                        </p:tgtEl>
                                        <p:attrNameLst>
                                          <p:attrName>style.visibility</p:attrName>
                                        </p:attrNameLst>
                                      </p:cBhvr>
                                      <p:to>
                                        <p:strVal val="visible"/>
                                      </p:to>
                                    </p:set>
                                  </p:childTnLst>
                                </p:cTn>
                              </p:par>
                            </p:childTnLst>
                          </p:cTn>
                        </p:par>
                        <p:par>
                          <p:cTn id="30" fill="hold" nodeType="afterGroup">
                            <p:stCondLst>
                              <p:cond delay="8320"/>
                            </p:stCondLst>
                            <p:childTnLst>
                              <p:par>
                                <p:cTn id="31" presetID="1" presetClass="entr" presetSubtype="0" fill="hold" grpId="0" nodeType="afterEffect">
                                  <p:stCondLst>
                                    <p:cond delay="0"/>
                                  </p:stCondLst>
                                  <p:childTnLst>
                                    <p:set>
                                      <p:cBhvr>
                                        <p:cTn id="32" dur="1" fill="hold">
                                          <p:stCondLst>
                                            <p:cond delay="0"/>
                                          </p:stCondLst>
                                        </p:cTn>
                                        <p:tgtEl>
                                          <p:spTgt spid="153604"/>
                                        </p:tgtEl>
                                        <p:attrNameLst>
                                          <p:attrName>style.visibility</p:attrName>
                                        </p:attrNameLst>
                                      </p:cBhvr>
                                      <p:to>
                                        <p:strVal val="visible"/>
                                      </p:to>
                                    </p:set>
                                  </p:childTnLst>
                                </p:cTn>
                              </p:par>
                            </p:childTnLst>
                          </p:cTn>
                        </p:par>
                        <p:par>
                          <p:cTn id="33" fill="hold" nodeType="afterGroup">
                            <p:stCondLst>
                              <p:cond delay="832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153606"/>
                                        </p:tgtEl>
                                        <p:attrNameLst>
                                          <p:attrName>style.visibility</p:attrName>
                                        </p:attrNameLst>
                                      </p:cBhvr>
                                      <p:to>
                                        <p:strVal val="visible"/>
                                      </p:to>
                                    </p:set>
                                    <p:anim calcmode="lin" valueType="num">
                                      <p:cBhvr>
                                        <p:cTn id="36" dur="1000" fill="hold"/>
                                        <p:tgtEl>
                                          <p:spTgt spid="153606"/>
                                        </p:tgtEl>
                                        <p:attrNameLst>
                                          <p:attrName>ppt_w</p:attrName>
                                        </p:attrNameLst>
                                      </p:cBhvr>
                                      <p:tavLst>
                                        <p:tav tm="0">
                                          <p:val>
                                            <p:fltVal val="0"/>
                                          </p:val>
                                        </p:tav>
                                        <p:tav tm="100000">
                                          <p:val>
                                            <p:strVal val="#ppt_w"/>
                                          </p:val>
                                        </p:tav>
                                      </p:tavLst>
                                    </p:anim>
                                    <p:anim calcmode="lin" valueType="num">
                                      <p:cBhvr>
                                        <p:cTn id="37" dur="1000" fill="hold"/>
                                        <p:tgtEl>
                                          <p:spTgt spid="153606"/>
                                        </p:tgtEl>
                                        <p:attrNameLst>
                                          <p:attrName>ppt_h</p:attrName>
                                        </p:attrNameLst>
                                      </p:cBhvr>
                                      <p:tavLst>
                                        <p:tav tm="0">
                                          <p:val>
                                            <p:fltVal val="0"/>
                                          </p:val>
                                        </p:tav>
                                        <p:tav tm="100000">
                                          <p:val>
                                            <p:strVal val="#ppt_h"/>
                                          </p:val>
                                        </p:tav>
                                      </p:tavLst>
                                    </p:anim>
                                    <p:anim calcmode="lin" valueType="num">
                                      <p:cBhvr>
                                        <p:cTn id="38" dur="1000" fill="hold"/>
                                        <p:tgtEl>
                                          <p:spTgt spid="153606"/>
                                        </p:tgtEl>
                                        <p:attrNameLst>
                                          <p:attrName>style.rotation</p:attrName>
                                        </p:attrNameLst>
                                      </p:cBhvr>
                                      <p:tavLst>
                                        <p:tav tm="0">
                                          <p:val>
                                            <p:fltVal val="90"/>
                                          </p:val>
                                        </p:tav>
                                        <p:tav tm="100000">
                                          <p:val>
                                            <p:fltVal val="0"/>
                                          </p:val>
                                        </p:tav>
                                      </p:tavLst>
                                    </p:anim>
                                    <p:animEffect transition="in" filter="fade">
                                      <p:cBhvr>
                                        <p:cTn id="39" dur="10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animBg="1"/>
      <p:bldP spid="153604" grpId="0" animBg="1"/>
      <p:bldP spid="153605" grpId="0"/>
      <p:bldP spid="15360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 y="76200"/>
            <a:ext cx="838200" cy="304800"/>
          </a:xfrm>
        </p:spPr>
        <p:txBody>
          <a:bodyPr/>
          <a:lstStyle/>
          <a:p>
            <a:pPr algn="l" eaLnBrk="1" hangingPunct="1"/>
            <a:r>
              <a:rPr lang="en-US" altLang="en-US" sz="1000" b="1" smtClean="0">
                <a:solidFill>
                  <a:schemeClr val="accent1"/>
                </a:solidFill>
                <a:effectLst/>
                <a:latin typeface="Verdana" pitchFamily="34" charset="0"/>
              </a:rPr>
              <a:t>Q31C</a:t>
            </a:r>
          </a:p>
        </p:txBody>
      </p:sp>
      <p:sp>
        <p:nvSpPr>
          <p:cNvPr id="154627" name="Rectangle 3"/>
          <p:cNvSpPr>
            <a:spLocks noChangeArrowheads="1"/>
          </p:cNvSpPr>
          <p:nvPr/>
        </p:nvSpPr>
        <p:spPr bwMode="auto">
          <a:xfrm>
            <a:off x="1143000" y="2133600"/>
            <a:ext cx="685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FFFFFF"/>
                  </a:outerShdw>
                </a:effectLst>
                <a:latin typeface="Tahoma" pitchFamily="34" charset="0"/>
              </a:defRPr>
            </a:lvl1pPr>
            <a:lvl2pPr algn="ctr">
              <a:spcBef>
                <a:spcPct val="20000"/>
              </a:spcBef>
              <a:buClr>
                <a:schemeClr val="tx1"/>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2pPr>
            <a:lvl3pPr algn="ctr">
              <a:spcBef>
                <a:spcPct val="20000"/>
              </a:spcBef>
              <a:buClr>
                <a:schemeClr val="accent2"/>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3pPr>
            <a:lvl4pPr algn="ctr">
              <a:spcBef>
                <a:spcPct val="20000"/>
              </a:spcBef>
              <a:buClr>
                <a:schemeClr val="tx1"/>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4pPr>
            <a:lvl5pPr algn="ctr">
              <a:spcBef>
                <a:spcPct val="20000"/>
              </a:spcBef>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5pPr>
            <a:lvl6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6pPr>
            <a:lvl7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7pPr>
            <a:lvl8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8pPr>
            <a:lvl9pPr algn="ctr" fontAlgn="base">
              <a:spcBef>
                <a:spcPct val="20000"/>
              </a:spcBef>
              <a:spcAft>
                <a:spcPct val="0"/>
              </a:spcAft>
              <a:buClr>
                <a:schemeClr val="fo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9pPr>
          </a:lstStyle>
          <a:p>
            <a:pPr algn="just" eaLnBrk="1" hangingPunct="1">
              <a:defRPr/>
            </a:pPr>
            <a:r>
              <a:rPr lang="en-US" altLang="en-US" sz="2000" smtClean="0">
                <a:latin typeface="Lucida Sans Unicode" pitchFamily="34" charset="0"/>
              </a:rPr>
              <a:t>Answer: </a:t>
            </a:r>
            <a:r>
              <a:rPr lang="en-US" altLang="en-US" sz="2000" u="sng" smtClean="0">
                <a:solidFill>
                  <a:srgbClr val="00FF00"/>
                </a:solidFill>
                <a:effectLst>
                  <a:outerShdw blurRad="38100" dist="38100" dir="2700000" algn="tl">
                    <a:srgbClr val="000000"/>
                  </a:outerShdw>
                </a:effectLst>
                <a:latin typeface="Lucida Sans Unicode" pitchFamily="34" charset="0"/>
              </a:rPr>
              <a:t>No</a:t>
            </a:r>
          </a:p>
          <a:p>
            <a:pPr algn="just" eaLnBrk="1" hangingPunct="1">
              <a:defRPr/>
            </a:pPr>
            <a:r>
              <a:rPr lang="en-US" altLang="en-US" sz="2000" smtClean="0">
                <a:latin typeface="Lucida Sans Unicode" pitchFamily="34" charset="0"/>
              </a:rPr>
              <a:t>Exempt information may be redacted, but the record itself must be produced.</a:t>
            </a:r>
          </a:p>
          <a:p>
            <a:pPr algn="just" eaLnBrk="1" hangingPunct="1">
              <a:defRPr/>
            </a:pPr>
            <a:r>
              <a:rPr lang="en-US" altLang="en-US" sz="2000" smtClean="0">
                <a:latin typeface="Lucida Sans Unicode" pitchFamily="34" charset="0"/>
              </a:rPr>
              <a:t>Redactions must be noted on the record.</a:t>
            </a:r>
          </a:p>
        </p:txBody>
      </p:sp>
      <p:sp>
        <p:nvSpPr>
          <p:cNvPr id="154628" name="Rectangle 4"/>
          <p:cNvSpPr>
            <a:spLocks noChangeArrowheads="1"/>
          </p:cNvSpPr>
          <p:nvPr/>
        </p:nvSpPr>
        <p:spPr bwMode="auto">
          <a:xfrm>
            <a:off x="3276600" y="990600"/>
            <a:ext cx="251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400">
                <a:solidFill>
                  <a:schemeClr val="tx2"/>
                </a:solidFill>
                <a:effectLst>
                  <a:outerShdw blurRad="38100" dist="38100" dir="2700000" algn="tl">
                    <a:srgbClr val="000000"/>
                  </a:outerShdw>
                </a:effectLst>
                <a:latin typeface="Arial" charset="0"/>
              </a:defRPr>
            </a:lvl1pPr>
            <a:lvl2pPr algn="ctr">
              <a:defRPr sz="5400">
                <a:solidFill>
                  <a:schemeClr val="tx2"/>
                </a:solidFill>
                <a:effectLst>
                  <a:outerShdw blurRad="38100" dist="38100" dir="2700000" algn="tl">
                    <a:srgbClr val="000000"/>
                  </a:outerShdw>
                </a:effectLst>
                <a:latin typeface="Arial" charset="0"/>
              </a:defRPr>
            </a:lvl2pPr>
            <a:lvl3pPr algn="ctr">
              <a:defRPr sz="5400">
                <a:solidFill>
                  <a:schemeClr val="tx2"/>
                </a:solidFill>
                <a:effectLst>
                  <a:outerShdw blurRad="38100" dist="38100" dir="2700000" algn="tl">
                    <a:srgbClr val="000000"/>
                  </a:outerShdw>
                </a:effectLst>
                <a:latin typeface="Arial" charset="0"/>
              </a:defRPr>
            </a:lvl3pPr>
            <a:lvl4pPr algn="ctr">
              <a:defRPr sz="5400">
                <a:solidFill>
                  <a:schemeClr val="tx2"/>
                </a:solidFill>
                <a:effectLst>
                  <a:outerShdw blurRad="38100" dist="38100" dir="2700000" algn="tl">
                    <a:srgbClr val="000000"/>
                  </a:outerShdw>
                </a:effectLst>
                <a:latin typeface="Arial" charset="0"/>
              </a:defRPr>
            </a:lvl4pPr>
            <a:lvl5pPr algn="ctr">
              <a:defRPr sz="5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charset="0"/>
              </a:defRPr>
            </a:lvl9pPr>
          </a:lstStyle>
          <a:p>
            <a:pPr eaLnBrk="1" hangingPunct="1">
              <a:defRPr/>
            </a:pPr>
            <a:r>
              <a:rPr lang="en-US" altLang="en-US" smtClean="0">
                <a:solidFill>
                  <a:srgbClr val="00FF00"/>
                </a:solidFill>
                <a:latin typeface="Monotype Corsiva" pitchFamily="66" charset="0"/>
              </a:rPr>
              <a:t>Correct</a:t>
            </a:r>
          </a:p>
        </p:txBody>
      </p:sp>
      <p:sp>
        <p:nvSpPr>
          <p:cNvPr id="91141" name="AutoShape 5">
            <a:hlinkClick r:id="" action="ppaction://hlinkshowjump?jump=lastslideviewed" highlightClick="1"/>
          </p:cNvPr>
          <p:cNvSpPr>
            <a:spLocks noChangeArrowheads="1"/>
          </p:cNvSpPr>
          <p:nvPr/>
        </p:nvSpPr>
        <p:spPr bwMode="auto">
          <a:xfrm>
            <a:off x="1752600" y="5181600"/>
            <a:ext cx="914400" cy="685800"/>
          </a:xfrm>
          <a:prstGeom prst="actionButtonBackPrevious">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91142" name="AutoShape 6">
            <a:hlinkClick r:id="" action="ppaction://hlinkshowjump?jump=nextslide" highlightClick="1"/>
          </p:cNvPr>
          <p:cNvSpPr>
            <a:spLocks noChangeArrowheads="1"/>
          </p:cNvSpPr>
          <p:nvPr/>
        </p:nvSpPr>
        <p:spPr bwMode="auto">
          <a:xfrm>
            <a:off x="6477000" y="5181600"/>
            <a:ext cx="914400" cy="661988"/>
          </a:xfrm>
          <a:prstGeom prst="actionButtonForwardNext">
            <a:avLst/>
          </a:prstGeom>
          <a:gradFill rotWithShape="1">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91143" name="Picture 7" descr="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66800"/>
            <a:ext cx="571500" cy="571500"/>
          </a:xfrm>
          <a:noFill/>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solidFill>
                  <a:srgbClr val="CC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p:zoom/>
    <p:sndAc>
      <p:stSnd>
        <p:snd r:embed="rId2" name="Goodans2.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Grp="1" noChangeArrowheads="1"/>
          </p:cNvSpPr>
          <p:nvPr>
            <p:ph type="title"/>
          </p:nvPr>
        </p:nvSpPr>
        <p:spPr>
          <a:xfrm>
            <a:off x="304800" y="2133600"/>
            <a:ext cx="8382000" cy="2590800"/>
          </a:xfrm>
        </p:spPr>
        <p:txBody>
          <a:bodyPr/>
          <a:lstStyle/>
          <a:p>
            <a:pPr eaLnBrk="1" hangingPunct="1">
              <a:defRPr/>
            </a:pPr>
            <a:r>
              <a:rPr lang="en-US" altLang="en-US" sz="15600" smtClean="0">
                <a:solidFill>
                  <a:srgbClr val="455F74"/>
                </a:solidFill>
                <a:latin typeface="Monotype Corsiva" pitchFamily="66" charset="0"/>
              </a:rPr>
              <a:t>The End</a:t>
            </a:r>
          </a:p>
        </p:txBody>
      </p:sp>
    </p:spTree>
  </p:cSld>
  <p:clrMapOvr>
    <a:masterClrMapping/>
  </p:clrMapOvr>
  <p:transition spd="slow" advClick="0">
    <p:circle/>
    <p:sndAc>
      <p:stSnd>
        <p:snd r:embed="rId2" name="go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fade">
                                      <p:cBhvr>
                                        <p:cTn id="7" dur="100"/>
                                        <p:tgtEl>
                                          <p:spTgt spid="151557"/>
                                        </p:tgtEl>
                                      </p:cBhvr>
                                    </p:animEffect>
                                    <p:anim calcmode="lin" valueType="num">
                                      <p:cBhvr>
                                        <p:cTn id="8" dur="400" fill="hold"/>
                                        <p:tgtEl>
                                          <p:spTgt spid="151557"/>
                                        </p:tgtEl>
                                        <p:attrNameLst>
                                          <p:attrName>ppt_x</p:attrName>
                                        </p:attrNameLst>
                                      </p:cBhvr>
                                      <p:tavLst>
                                        <p:tav tm="0">
                                          <p:val>
                                            <p:strVal val="#ppt_x"/>
                                          </p:val>
                                        </p:tav>
                                        <p:tav tm="100000">
                                          <p:val>
                                            <p:strVal val="#ppt_x"/>
                                          </p:val>
                                        </p:tav>
                                      </p:tavLst>
                                    </p:anim>
                                    <p:anim calcmode="lin" valueType="num">
                                      <p:cBhvr>
                                        <p:cTn id="9" dur="400" fill="hold"/>
                                        <p:tgtEl>
                                          <p:spTgt spid="15155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15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15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Text Box 4"/>
          <p:cNvSpPr txBox="1">
            <a:spLocks noChangeArrowheads="1"/>
          </p:cNvSpPr>
          <p:nvPr/>
        </p:nvSpPr>
        <p:spPr bwMode="auto">
          <a:xfrm>
            <a:off x="838200" y="5334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dirty="0">
                <a:effectLst>
                  <a:outerShdw blurRad="38100" dist="38100" dir="2700000" algn="tl">
                    <a:srgbClr val="FFFFFF"/>
                  </a:outerShdw>
                </a:effectLst>
                <a:latin typeface="Lucida Sans Unicode" pitchFamily="34" charset="0"/>
              </a:rPr>
              <a:t>In the executive session, the counsel votes 4-3 against disbanding the police force.  The counsel also decides to retain Hide The Ball Recruiters, a private executive search firm, to coordinate the search for a new police chief.</a:t>
            </a:r>
          </a:p>
        </p:txBody>
      </p:sp>
      <p:pic>
        <p:nvPicPr>
          <p:cNvPr id="1699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0" y="2064774"/>
            <a:ext cx="6172200" cy="41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wheel(8)">
                                      <p:cBhvr>
                                        <p:cTn id="7" dur="10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ance">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13909</TotalTime>
  <Words>2476</Words>
  <Application>Microsoft Office PowerPoint</Application>
  <PresentationFormat>On-screen Show (4:3)</PresentationFormat>
  <Paragraphs>316</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Balance</vt:lpstr>
      <vt:lpstr>The Quiz </vt:lpstr>
      <vt:lpstr>Montana Quinn, the chief of police of the city of Rockne, Ohio has announced her resignation from the 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the process continues, Terry Theisman, the Police Chief of Devine, Ohio, emerges as a leading candidate.  </vt:lpstr>
      <vt:lpstr>PowerPoint Presentation</vt:lpstr>
      <vt:lpstr>PowerPoint Presentation</vt:lpstr>
      <vt:lpstr>PowerPoint Presentation</vt:lpstr>
      <vt:lpstr>Hide The Ball prepares a “draft” recommendation that discusses all of the above information.  Malloy, the City Manager, recommends that Hide The Ball rework the recommendation and remove the negative information before it submits the report to council.</vt:lpstr>
      <vt:lpstr>PowerPoint Presentation</vt:lpstr>
      <vt:lpstr>PowerPoint Presentation</vt:lpstr>
      <vt:lpstr>PowerPoint Presentation</vt:lpstr>
      <vt:lpstr>Q1</vt:lpstr>
      <vt:lpstr>Q1C</vt:lpstr>
      <vt:lpstr>Question 2</vt:lpstr>
      <vt:lpstr>Q2C</vt:lpstr>
      <vt:lpstr>Q3</vt:lpstr>
      <vt:lpstr>Q3C</vt:lpstr>
      <vt:lpstr>Q3</vt:lpstr>
      <vt:lpstr>Q3C</vt:lpstr>
      <vt:lpstr>Question 5</vt:lpstr>
      <vt:lpstr>Q4C</vt:lpstr>
      <vt:lpstr>Question 6</vt:lpstr>
      <vt:lpstr>Q6C</vt:lpstr>
      <vt:lpstr>Question 7</vt:lpstr>
      <vt:lpstr>Q7C</vt:lpstr>
      <vt:lpstr>Question 8</vt:lpstr>
      <vt:lpstr>Q8C</vt:lpstr>
      <vt:lpstr>Question 9</vt:lpstr>
      <vt:lpstr>Q9C</vt:lpstr>
      <vt:lpstr>Question 10</vt:lpstr>
      <vt:lpstr>Q10C</vt:lpstr>
      <vt:lpstr>Question 11</vt:lpstr>
      <vt:lpstr>Q11C</vt:lpstr>
      <vt:lpstr>Question 12</vt:lpstr>
      <vt:lpstr>Q13C</vt:lpstr>
      <vt:lpstr>Question 13</vt:lpstr>
      <vt:lpstr>Q14C</vt:lpstr>
      <vt:lpstr>Question 14</vt:lpstr>
      <vt:lpstr>Q15C</vt:lpstr>
      <vt:lpstr>Question 15</vt:lpstr>
      <vt:lpstr>Q16C</vt:lpstr>
      <vt:lpstr>Question 16</vt:lpstr>
      <vt:lpstr>Q17C</vt:lpstr>
      <vt:lpstr>Question 17</vt:lpstr>
      <vt:lpstr>Q18C</vt:lpstr>
      <vt:lpstr>Question 18</vt:lpstr>
      <vt:lpstr>Q19C</vt:lpstr>
      <vt:lpstr>Question 19</vt:lpstr>
      <vt:lpstr>Q20C</vt:lpstr>
      <vt:lpstr>Question 20</vt:lpstr>
      <vt:lpstr>Q21C</vt:lpstr>
      <vt:lpstr>Question 21</vt:lpstr>
      <vt:lpstr>Q22C</vt:lpstr>
      <vt:lpstr>Question 22</vt:lpstr>
      <vt:lpstr>Q23C</vt:lpstr>
      <vt:lpstr>Question 23</vt:lpstr>
      <vt:lpstr>Q24C</vt:lpstr>
      <vt:lpstr>Question 24</vt:lpstr>
      <vt:lpstr>Q25C</vt:lpstr>
      <vt:lpstr>Question 25</vt:lpstr>
      <vt:lpstr>Q26C</vt:lpstr>
      <vt:lpstr>Question 26</vt:lpstr>
      <vt:lpstr>Q27C</vt:lpstr>
      <vt:lpstr>Question 27</vt:lpstr>
      <vt:lpstr>Q28C</vt:lpstr>
      <vt:lpstr>Question 28</vt:lpstr>
      <vt:lpstr>Q29C</vt:lpstr>
      <vt:lpstr>Question 29</vt:lpstr>
      <vt:lpstr>Q30C</vt:lpstr>
      <vt:lpstr>Question 30</vt:lpstr>
      <vt:lpstr>Q31C</vt:lpstr>
      <vt:lpstr>Question 31</vt:lpstr>
      <vt:lpstr>Q29C</vt:lpstr>
      <vt:lpstr>Question 32</vt:lpstr>
      <vt:lpstr>Q30C</vt:lpstr>
      <vt:lpstr>Question 33</vt:lpstr>
      <vt:lpstr>Q31C</vt:lpstr>
      <vt:lpstr>The End</vt:lpstr>
    </vt:vector>
  </TitlesOfParts>
  <Company>Graydon,Head &amp; Ritchey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Quinn, the chief of police of the city of Rockne, Ohio has announced her resignation from the force.  Rockne’s Mayor, Ara Holtz, has asked the City Council to consider whether Rockne should continue to maintain a police force, or whether it should delegate that function to “The Irish Guard,” a private security firm.  Council appoints a task force of leading citizens to advise it on the question of disbanding the police force.   At its next meeting, City Council President Frances Willingham, announces that she intends to discuss the issue in execution session.  Willingham states that the executive session is appropriate because elimination of the police force would result in layoffs, and that makes the discussion a “personnel matter.”  Willingham also states that since a decision to eliminate the force will “almost certainly result in a lawsuit,” she has asked the City Attorney Bob Faust, to attend the executive session.  Willingham states that the presence of Faust also necessitates the executive session. </dc:title>
  <dc:creator> </dc:creator>
  <cp:lastModifiedBy>Jason Sanford</cp:lastModifiedBy>
  <cp:revision>143</cp:revision>
  <cp:lastPrinted>2014-01-06T17:51:32Z</cp:lastPrinted>
  <dcterms:created xsi:type="dcterms:W3CDTF">2007-11-14T15:00:46Z</dcterms:created>
  <dcterms:modified xsi:type="dcterms:W3CDTF">2014-03-14T15:00:36Z</dcterms:modified>
</cp:coreProperties>
</file>